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2" r:id="rId4"/>
    <p:sldId id="263" r:id="rId5"/>
    <p:sldId id="273" r:id="rId6"/>
    <p:sldId id="258" r:id="rId7"/>
    <p:sldId id="257" r:id="rId8"/>
    <p:sldId id="268" r:id="rId9"/>
    <p:sldId id="270" r:id="rId10"/>
    <p:sldId id="269" r:id="rId11"/>
    <p:sldId id="271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A4026-182D-4464-88AE-EA943472071D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E59CC-30A4-4011-A9B8-8481FA47E2E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39B5A-B53F-4678-BB37-CD4B4FE6500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59CC-30A4-4011-A9B8-8481FA47E2E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37C8-FF00-4367-BBFC-B37E0FC514DE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53F08-F7E1-4F0A-9139-4483591E0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ologia.pl/m_k/kkk1p02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e/Bundesarchiv_Bild_146-1990-048-29A%2C_Adolf_Hitler-colorized.jpg?uselang=p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9/Karl_Brandt_SS-Arzt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9/Karl_Brandt_SS-Arzt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jdanek.com.pl/czytelnia/akcja%20reinhard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9/Alkoven_Schloss_Hartheim_2005-08-18_3589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8NK1Wm5rM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file:///D:\Materia&#322;y%20wideo\TV,%20Internet\eutanazja.fl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scy-lekarze.net/edytor4/protes02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 zabijaj cz.2 - Eutanazja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Klasa II LO</a:t>
            </a:r>
          </a:p>
          <a:p>
            <a:r>
              <a:rPr lang="pl-PL" dirty="0" smtClean="0"/>
              <a:t>Dziś jest 08.11.2013</a:t>
            </a:r>
          </a:p>
          <a:p>
            <a:r>
              <a:rPr lang="pl-PL" dirty="0" smtClean="0"/>
              <a:t>Do wakacji pozostało 231  dni.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3"/>
              </a:rPr>
              <a:t>KKK o eutanazji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2276 Osoby, których sprawność życiowa jest ograniczona lub osłabiona, domagają się szczególnego szacunku. Chorzy lub upośledzeni powinni być wspierani, by mogli prowadzić, w takiej mierze, w jakiej to możliwe, normalne życie.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2277 Eutanazja bezpośrednia, niezależnie od motywów i środków, polega na położeniu kresu życiu osób upośledzonych, chorych lub umierających. Jest ona moralnie niedopuszczalna.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ten sposób działanie lub zaniechanie działania, które samo w sobie lub w zamierzeniu zadaje śmierć, by zlikwidować ból, stanowi zabójstwo głęboko sprzeczne z godnością osoby ludzkiej i z poszanowaniem Boga żywego, jej Stwórcy. Błąd w ocenie, w który można popaść w dobrej wierze, nie zmienia natury tego zbrodniczego czynu, który zawsze należy potępić i wykluczyć.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2278 Zaprzestanie zabiegów medycznych kosztownych, ryzykownych, nadzwyczajnych lub niewspółmiernych do spodziewanych rezultatów może być uprawnione. Jest to odmowa "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uporczywej terapii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". Nie zamierza się w ten sposób zadawać śmierci; przyjmuje się, że w tym przypadku nie można jej przeszkodzić. Decyzje powinny być podjęte przez pacjenta, jeśli ma do tego kompetencje i jest do tego zdolny; w przeciwnym razie – przez osoby uprawnione, zawsze z poszanowaniem rozumnej woli i słusznych interesów pacjenta.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2279 Nawet jeśli śmierć jest uważana za nieuchronną, zwykłe zabiegi przysługujące osobie chorej nie mogą być w sposób uprawniony przerywane. Stosowanie środków przeciwbólowych, by ulżyć cierpieniom umierającego, nawet za cenę skrócenia jego życia, może być moralnie zgodne z ludzką godnością, jeżeli śmierć nie jest zamierzona ani jako cel, ani jako środek, lecz jedynie przewidywana i tolerowana jako nieunikniona. Opieka paliatywna stanowi pierwszorzędną postać bezinteresownej miłości. Z tego tytułu powinna być popierana.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2278 Zaprzestanie zabiegów medycznych kosztownych, ryzykownych, nadzwyczajnych lub niewspółmiernych do spodziewanych rezultatów może być uprawnione. Jest to odmowa "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uporczywej terapii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". Nie zamierza się w ten sposób zadawać śmierci; przyjmuje się, że w tym przypadku nie można jej przeszkodzić. Decyzje powinny być podjęte przez pacjenta, jeśli ma do tego kompetencje i jest do tego zdolny; w przeciwnym razie – przez osoby uprawnione, zawsze z poszanowaniem rozumnej woli i słusznych interesów pacjenta.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l-PL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Ilustracja filmowa</a:t>
            </a:r>
            <a:br>
              <a:rPr lang="pl-PL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7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od momentu 35.13 do 39.30</a:t>
            </a:r>
            <a:endParaRPr lang="pl-PL" sz="17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pl-PL" sz="20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pl-PL" sz="20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pl-PL" sz="20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pl-PL" sz="20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Jak ocenilibyśmy dzisiaj z moralnego punktu widzenia zaprezentowaną sytuację?</a:t>
            </a:r>
            <a:endParaRPr lang="pl-PL" sz="20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" name="Picture 23" descr="logo biał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811838"/>
            <a:ext cx="3048000" cy="873125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220072" y="20608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Film „Życie jest piękne”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0112" y="404664"/>
            <a:ext cx="3312368" cy="2664296"/>
          </a:xfrm>
        </p:spPr>
        <p:txBody>
          <a:bodyPr>
            <a:normAutofit/>
          </a:bodyPr>
          <a:lstStyle/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Sprawa dziecka </a:t>
            </a:r>
            <a:r>
              <a:rPr lang="pl-PL" sz="3000" dirty="0" err="1" smtClean="0">
                <a:latin typeface="Times New Roman" pitchFamily="18" charset="0"/>
                <a:cs typeface="Times New Roman" pitchFamily="18" charset="0"/>
              </a:rPr>
              <a:t>Knauera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Kryptonim „Dziecko K.”</a:t>
            </a:r>
            <a:endParaRPr lang="pl-P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077072"/>
            <a:ext cx="8712968" cy="2592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 lutym 1939 r. (według innych danych w grudniu 1938 r.) do kancelarii Hitlera nadszedł list od niejakiego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Knauera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, ojca niemowlęcia, które urodziło się z niedorozwojem jednej stopy oraz było pozbawione jednego przedramienia, ślepe i z "wrodzonym idiotyzmem". Autor listu prosił aby dziecku temu udzielono "łaski śmierci", tak by je "usunąć" (niemowlę to było badane w klinice pediatrycznej w Lipsku przez prof. Wernera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Catela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, który zaproponował wystąpienie z taką prośbą do Hitlera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0060" y="548679"/>
            <a:ext cx="5126036" cy="33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922114"/>
          </a:xfrm>
        </p:spPr>
        <p:txBody>
          <a:bodyPr>
            <a:normAutofit fontScale="90000"/>
          </a:bodyPr>
          <a:lstStyle/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Sprawa dziecka </a:t>
            </a:r>
            <a:r>
              <a:rPr lang="pl-PL" sz="3000" dirty="0" err="1" smtClean="0">
                <a:latin typeface="Times New Roman" pitchFamily="18" charset="0"/>
                <a:cs typeface="Times New Roman" pitchFamily="18" charset="0"/>
              </a:rPr>
              <a:t>Knauera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Kryptonim „Dziecko K.”</a:t>
            </a:r>
            <a:endParaRPr lang="pl-P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7944" y="1196752"/>
            <a:ext cx="4896544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Hitler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polecił swemu lekarzowi osobistemu dr Karlowi Brandtowi, aby zbadać to dziecko i jeśli informacje okażą się prawdziwe – zabić je. Polecił również Brandtowi oraz szefowi swojej kancelarii Philippowi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Bouhlerowi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aby w przyszłości podobne przypadki załatwiali podobnie. Dziecko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Knauera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prawdopodobnie zginęło zabite zastrzykiem.</a:t>
            </a:r>
          </a:p>
          <a:p>
            <a:pPr algn="just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Sprawa tożsamości dziecka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Knauera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jest niejasna: prawdopodobnie był to chłopiec, który urodził się w rodzinie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Kressler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20 lutego 1939 w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Pomßen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Saksonia, nosił imiona Gerhard Herbert i prawdopodobnie zabito go w lipskiej klinice w dniu 25 lipca 1939 (oficjalnie zmarł na "niedowład serca").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916666"/>
            <a:ext cx="3599621" cy="459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95536" y="58052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 Karl Brandt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634082"/>
          </a:xfrm>
        </p:spPr>
        <p:txBody>
          <a:bodyPr>
            <a:normAutofit/>
          </a:bodyPr>
          <a:lstStyle/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Norymberga</a:t>
            </a:r>
            <a:endParaRPr lang="pl-P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501008"/>
            <a:ext cx="8712968" cy="31683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„Był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sądzony wraz z 22 innymi lekarzami w tzw. procesie lekarzy w Pałacu Sprawiedliwości w Norymberdze. Proces rozpoczął się 9 grudnia 1946. Brandt został oskarżony o "szczególną odpowiedzialność i udział w eksperymentach medycznych", takich jak m.in. umieszczanie ludzi w lodowatej wodzie na długi czas, eksperymentach dotyczących żółtaczki i malarii, transplantacji kości, sterylizacji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w związku z planowaniem oraz przeprowadzaniem programu eutanazji T-4 III Rzeszy.</a:t>
            </a:r>
          </a:p>
          <a:p>
            <a:pPr algn="just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Wyrok został ogłoszony 19 sierpnia 1947. Brandt i sześciu innych oskarżonych zostało skazanych na śmierć przez powieszenie (wszystkie wyroki wykonane zostały w więzieniu w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Landsbergu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2 czerwca 1948), dziewięciu oskarżonych zostało skazanych na 15 lat pozbawienia wolności, a czterech uniewinniono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Źródło: </a:t>
            </a:r>
            <a:r>
              <a:rPr lang="pl-PL" sz="1800" i="1" dirty="0" err="1" smtClean="0">
                <a:latin typeface="Times New Roman" pitchFamily="18" charset="0"/>
                <a:cs typeface="Times New Roman" pitchFamily="18" charset="0"/>
              </a:rPr>
              <a:t>Wikipedia.pl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404664"/>
            <a:ext cx="3599621" cy="287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3923928" y="1052737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Trudne pytania: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ocenić w takim razie legalność eutanazji dziś?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podstawie jakiego prawa skazano tych ludzi?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2. Czy kiedyś  doczekamy się międzynarodowego Trybunału sądzącego zaangażowanych dziś w aborcję, eutanazję i eksperymenty na ludziach?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3"/>
              </a:rPr>
              <a:t>Operacja „T4”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5157192"/>
            <a:ext cx="3538736" cy="906115"/>
          </a:xfrm>
        </p:spPr>
        <p:txBody>
          <a:bodyPr>
            <a:normAutofit/>
          </a:bodyPr>
          <a:lstStyle/>
          <a:p>
            <a:pPr algn="ctr"/>
            <a:r>
              <a:rPr lang="pl-PL" b="0" dirty="0">
                <a:latin typeface="Times New Roman" pitchFamily="18" charset="0"/>
                <a:cs typeface="Times New Roman" pitchFamily="18" charset="0"/>
              </a:rPr>
              <a:t>Christian </a:t>
            </a:r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Wirth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Obersturmführer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SS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27584" y="1556792"/>
            <a:ext cx="21585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3347864" y="1700808"/>
            <a:ext cx="5472607" cy="489654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„Program zabijania osób niepełnosprawnych - na początku samych Niemców - był pierwszym masowym mordem dokonanym przez III Rzeszę w sposób, w jaki później wykorzystano w masowym zabijaniu Żydów.”</a:t>
            </a:r>
          </a:p>
          <a:p>
            <a:pPr algn="r">
              <a:buNone/>
            </a:pPr>
            <a:r>
              <a:rPr lang="pl-PL" sz="2300" i="1" dirty="0" smtClean="0">
                <a:latin typeface="Times New Roman" pitchFamily="18" charset="0"/>
                <a:cs typeface="Times New Roman" pitchFamily="18" charset="0"/>
              </a:rPr>
              <a:t>Źródło </a:t>
            </a:r>
            <a:r>
              <a:rPr lang="pl-PL" sz="2300" i="1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endParaRPr lang="pl-PL" sz="23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„Wycieczka” do Austrii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Schloß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Hartheim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Miejsce Akcji T - 4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44005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5220072" y="1988840"/>
            <a:ext cx="3600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Pierwsze nazistowskie komory gazowe, gdzie używano tlenku węgla, wprowadzono do użytku właśnie w ramach programu "eutanazji", nazywanego Akcją T4. Wtedy także narodził się pomysł maskowania komór jako łaźni i palenia zwłok.”</a:t>
            </a:r>
          </a:p>
          <a:p>
            <a:pPr algn="r">
              <a:buNone/>
            </a:pPr>
            <a:r>
              <a:rPr lang="pl-PL" sz="2500" i="1" dirty="0" smtClean="0">
                <a:latin typeface="Times New Roman" pitchFamily="18" charset="0"/>
                <a:cs typeface="Times New Roman" pitchFamily="18" charset="0"/>
              </a:rPr>
              <a:t>Źródło </a:t>
            </a:r>
            <a:r>
              <a:rPr lang="pl-PL" sz="2500" i="1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endParaRPr lang="pl-PL" sz="25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3"/>
              </a:rPr>
              <a:t>Eutanazja - film</a:t>
            </a:r>
            <a:endParaRPr lang="pl-PL" dirty="0"/>
          </a:p>
        </p:txBody>
      </p:sp>
      <p:pic>
        <p:nvPicPr>
          <p:cNvPr id="8194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początku tak nie było…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6707088" cy="504056"/>
          </a:xfrm>
        </p:spPr>
        <p:txBody>
          <a:bodyPr/>
          <a:lstStyle/>
          <a:p>
            <a:pPr algn="ctr"/>
            <a:r>
              <a:rPr lang="pl-PL" dirty="0" smtClean="0">
                <a:hlinkClick r:id="rId3"/>
              </a:rPr>
              <a:t>Przysięga Hipokratesa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6984776" cy="489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"1. Przysięgam i wzywam Apollona lekarza i Asklepiosa, i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Hygieję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Panakeję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i wszystkich bogów i boginie na świadków, że tę przysięgę i tę umowę będę wypełniać według mych zdolności i mego rozumu. Będę tego, który mnie tej sztuki nauczył, poważać na równi z moimi rodzicami, dopuszczę go do uczestnictwa w moich dochodach, i jemu, jeśli w potrzebie będzie, z mojego (majątku) oddać, jego potomków jak braci traktować i tej sztuki wyuczyć, bez zapłaty i umowy. I zobowiążę do udziału w przepisach, wykładach i wszelkich innych naukach moich synów i synów mojego nauczyciela, i związanych umową i według lekarskiego obyczaju zaprzysiężonych uczniów, nikogo jednak poza nimi.</a:t>
            </a:r>
          </a:p>
          <a:p>
            <a:pPr algn="just">
              <a:buNone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2. Będę podejmować lekarskie decyzje dla pożytku chorego zgodnie z mymi zdolnościami i moim osądem, strzec się będę jednak przed tym, by użyć ich na szkodę i w nieprawny sposób.</a:t>
            </a:r>
          </a:p>
          <a:p>
            <a:pPr algn="just">
              <a:buNone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l-PL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Także nikomu nie podam śmiertelnego środka, także nawet, gdy będę o to proszony, i nikomu nie będę przy tym doradzał; również nie podam żadnej kobiecie środka do spędzenia płodu.</a:t>
            </a:r>
          </a:p>
          <a:p>
            <a:pPr algn="just">
              <a:buNone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4. W czystości i pobożności będę zachowywać moje życie i moją sztukę.</a:t>
            </a:r>
          </a:p>
          <a:p>
            <a:pPr algn="just">
              <a:buNone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5. Nie będę kroił, nawet cierpiącego na kamień, lecz pozostawię to mężom, którzy rzemiosło to wykonują.</a:t>
            </a:r>
          </a:p>
          <a:p>
            <a:pPr algn="just">
              <a:buNone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6. Do wszystkich domów, do których wejdę,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wejdę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dla pożytku chorego, wolny od wszelkiej świadomej nieprawości i wszelkiego występku, zwłaszcza od płciowego nadużywania kobiet i mężczyzn, wolnych i niewolników.</a:t>
            </a:r>
          </a:p>
          <a:p>
            <a:pPr algn="just">
              <a:buNone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7. To, co w czasie leczenia lub poza moją praktyką w obcowaniu z ludźmi usłyszę i zobaczę, i co nie wolno powtarzać, przemilczę i będę strzec jak tajemnicy.</a:t>
            </a:r>
          </a:p>
          <a:p>
            <a:pPr algn="just">
              <a:buNone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8. Jeśli wypełnię tę przysięgę i jej nie złamię, niech będzie mi dane, w moim życiu i w mojej sztuce zajść daleko, i zyskać poważanie u ludzi na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wsze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czasy; jeśli ją jednak przekroczę i złamię, nich spotka mnie los przeciwny".</a:t>
            </a:r>
            <a:endParaRPr lang="pl-PL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7236296" y="5157192"/>
            <a:ext cx="1907704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Hipokrates – pierwszy lekarz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380312" y="2370500"/>
            <a:ext cx="1609725" cy="169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1242</Words>
  <Application>Microsoft Office PowerPoint</Application>
  <PresentationFormat>Pokaz na ekranie (4:3)</PresentationFormat>
  <Paragraphs>62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Nie zabijaj cz.2 - Eutanazja</vt:lpstr>
      <vt:lpstr>Ilustracja filmowa  od momentu 35.13 do 39.30</vt:lpstr>
      <vt:lpstr>Sprawa dziecka Knauera. Kryptonim „Dziecko K.”</vt:lpstr>
      <vt:lpstr>Sprawa dziecka Knauera. Kryptonim „Dziecko K.”</vt:lpstr>
      <vt:lpstr>Norymberga</vt:lpstr>
      <vt:lpstr>Operacja „T4” </vt:lpstr>
      <vt:lpstr>„Wycieczka” do Austrii - Schloß Hartheim. Miejsce Akcji T - 4</vt:lpstr>
      <vt:lpstr>Eutanazja - film</vt:lpstr>
      <vt:lpstr>Na początku tak nie było…</vt:lpstr>
      <vt:lpstr>KKK o eutanazji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Eutanazja – ucieczka przed cierpieniem?</dc:title>
  <dc:creator>Mirco</dc:creator>
  <cp:lastModifiedBy>Mirco</cp:lastModifiedBy>
  <cp:revision>43</cp:revision>
  <dcterms:created xsi:type="dcterms:W3CDTF">2011-02-20T14:17:13Z</dcterms:created>
  <dcterms:modified xsi:type="dcterms:W3CDTF">2013-11-17T14:29:53Z</dcterms:modified>
</cp:coreProperties>
</file>