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4" r:id="rId3"/>
    <p:sldId id="265" r:id="rId4"/>
    <p:sldId id="266" r:id="rId5"/>
    <p:sldId id="258" r:id="rId6"/>
    <p:sldId id="268" r:id="rId7"/>
    <p:sldId id="259" r:id="rId8"/>
    <p:sldId id="260" r:id="rId9"/>
    <p:sldId id="271" r:id="rId10"/>
    <p:sldId id="262" r:id="rId11"/>
    <p:sldId id="263" r:id="rId12"/>
    <p:sldId id="257" r:id="rId13"/>
    <p:sldId id="269"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ED7CB-852B-4205-83D8-B00DCB52770C}" type="datetimeFigureOut">
              <a:rPr lang="pl-PL" smtClean="0"/>
              <a:pPr/>
              <a:t>2013-11-11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E16ED-51EB-4FE7-8483-1051404C16C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14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EBE16ED-51EB-4FE7-8483-1051404C16CE}"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CFA630-13BB-46C4-BD44-B2C5F9B66074}" type="datetimeFigureOut">
              <a:rPr lang="en-US" smtClean="0"/>
              <a:pPr/>
              <a:t>11/11/2013</a:t>
            </a:fld>
            <a:endParaRPr lang="en-US" dirty="0">
              <a:solidFill>
                <a:srgbClr val="FFFFFF"/>
              </a:solidFill>
            </a:endParaRPr>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F8CFA630-13BB-46C4-BD44-B2C5F9B66074}" type="datetimeFigureOut">
              <a:rPr lang="en-US" smtClean="0"/>
              <a:pPr/>
              <a:t>11/11/2013</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F8CFA630-13BB-46C4-BD44-B2C5F9B66074}" type="datetimeFigureOut">
              <a:rPr lang="en-US" smtClean="0"/>
              <a:pPr/>
              <a:t>11/11/2013</a:t>
            </a:fld>
            <a:endParaRPr lang="en-US" dirty="0"/>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kumimoji="0" lang="en-US" dirty="0"/>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F8CFA630-13BB-46C4-BD44-B2C5F9B66074}" type="datetimeFigureOut">
              <a:rPr lang="en-US" smtClean="0"/>
              <a:pPr/>
              <a:t>11/11/2013</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CFA630-13BB-46C4-BD44-B2C5F9B66074}" type="datetimeFigureOut">
              <a:rPr lang="en-US" smtClean="0"/>
              <a:pPr/>
              <a:t>11/11/2013</a:t>
            </a:fld>
            <a:endParaRPr lang="en-US">
              <a:solidFill>
                <a:schemeClr val="tx2"/>
              </a:solidFill>
            </a:endParaRPr>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F8CFA630-13BB-46C4-BD44-B2C5F9B66074}" type="datetimeFigureOut">
              <a:rPr lang="en-US" smtClean="0"/>
              <a:pPr/>
              <a:t>11/11/2013</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F8CFA630-13BB-46C4-BD44-B2C5F9B66074}" type="datetimeFigureOut">
              <a:rPr lang="en-US" smtClean="0"/>
              <a:pPr/>
              <a:t>11/11/2013</a:t>
            </a:fld>
            <a:endParaRPr lang="en-US"/>
          </a:p>
        </p:txBody>
      </p:sp>
      <p:sp>
        <p:nvSpPr>
          <p:cNvPr id="8" name="Symbol zastępczy stopki 7"/>
          <p:cNvSpPr>
            <a:spLocks noGrp="1"/>
          </p:cNvSpPr>
          <p:nvPr>
            <p:ph type="ftr" sz="quarter" idx="11"/>
          </p:nvPr>
        </p:nvSpPr>
        <p:spPr/>
        <p:txBody>
          <a:bodyPr/>
          <a:lstStyle>
            <a:extLst/>
          </a:lstStyle>
          <a:p>
            <a:endParaRPr kumimoji="0" lang="en-US"/>
          </a:p>
        </p:txBody>
      </p:sp>
      <p:sp>
        <p:nvSpPr>
          <p:cNvPr id="9" name="Symbol zastępczy numeru slajdu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F8CFA630-13BB-46C4-BD44-B2C5F9B66074}" type="datetimeFigureOut">
              <a:rPr lang="en-US" smtClean="0"/>
              <a:pPr/>
              <a:t>11/11/2013</a:t>
            </a:fld>
            <a:endParaRPr lang="en-US"/>
          </a:p>
        </p:txBody>
      </p:sp>
      <p:sp>
        <p:nvSpPr>
          <p:cNvPr id="4" name="Symbol zastępczy stopki 3"/>
          <p:cNvSpPr>
            <a:spLocks noGrp="1"/>
          </p:cNvSpPr>
          <p:nvPr>
            <p:ph type="ftr" sz="quarter" idx="11"/>
          </p:nvPr>
        </p:nvSpPr>
        <p:spPr/>
        <p:txBody>
          <a:bodyPr/>
          <a:lstStyle>
            <a:extLst/>
          </a:lstStyle>
          <a:p>
            <a:endParaRPr kumimoji="0" lang="en-US"/>
          </a:p>
        </p:txBody>
      </p:sp>
      <p:sp>
        <p:nvSpPr>
          <p:cNvPr id="5" name="Symbol zastępczy numeru slajdu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11/11/2013</a:t>
            </a:fld>
            <a:endParaRPr lang="en-US" dirty="0">
              <a:solidFill>
                <a:schemeClr val="tx2"/>
              </a:solidFill>
            </a:endParaRPr>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Symbol zastępczy numeru slajdu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F8CFA630-13BB-46C4-BD44-B2C5F9B66074}" type="datetimeFigureOut">
              <a:rPr lang="en-US" smtClean="0"/>
              <a:pPr/>
              <a:t>11/11/2013</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F8CFA630-13BB-46C4-BD44-B2C5F9B66074}" type="datetimeFigureOut">
              <a:rPr lang="en-US" smtClean="0"/>
              <a:pPr/>
              <a:t>11/11/2013</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4000"/>
            <a:lum/>
          </a:blip>
          <a:srcRect/>
          <a:stretch>
            <a:fillRect t="-25000" b="-25000"/>
          </a:stretch>
        </a:blipFill>
        <a:effectLst/>
      </p:bgPr>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11/11/2013</a:t>
            </a:fld>
            <a:endParaRPr lang="en-US" sz="1000" dirty="0">
              <a:solidFill>
                <a:schemeClr val="tx2"/>
              </a:solidFill>
            </a:endParaRPr>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DbCRIOHZPJ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pfQjv6DohP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UyUkzG1kLrI"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teologia.pl/m_k/kkk1p02.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hsXA_-dkIE&amp;feature=relate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upload.wikimedia.org/wikipedia/commons/3/3d/Bytom33.JPG"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stopaborcji.p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3ubWSrJYnIw"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fronda.pl/a/bliznieta-juz-od-14-tygodnia-ciazy-potrafia-sie-ze-soba-porozumiewac,10240.html"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9vNRjovR0D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www.youtube.com/watch?v=D8W4kO0rXRQ&amp;feature=related"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abortionno.or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file:///D:\Materia&#322;y%20wideo\fragmenty%20z%20VHS\aborcja.m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bortioninstruments.com/"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hyperlink" Target="file:///D:\Materia&#322;y%20wideo\fragmenty%20z%20VHS\aborcja.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Nie zabijaj</a:t>
            </a:r>
            <a:br>
              <a:rPr lang="pl-PL" dirty="0" smtClean="0"/>
            </a:br>
            <a:r>
              <a:rPr lang="pl-PL" dirty="0" smtClean="0"/>
              <a:t>część 1 - Aborcja</a:t>
            </a:r>
            <a:endParaRPr lang="pl-PL" dirty="0"/>
          </a:p>
        </p:txBody>
      </p:sp>
      <p:sp>
        <p:nvSpPr>
          <p:cNvPr id="3" name="Podtytuł 2"/>
          <p:cNvSpPr>
            <a:spLocks noGrp="1"/>
          </p:cNvSpPr>
          <p:nvPr>
            <p:ph type="subTitle" idx="1"/>
          </p:nvPr>
        </p:nvSpPr>
        <p:spPr/>
        <p:txBody>
          <a:bodyPr/>
          <a:lstStyle/>
          <a:p>
            <a:r>
              <a:rPr lang="pl-PL" dirty="0" smtClean="0"/>
              <a:t>Dziś jest 04.11.2013</a:t>
            </a:r>
          </a:p>
          <a:p>
            <a:r>
              <a:rPr lang="pl-PL" dirty="0" smtClean="0"/>
              <a:t>Do wakacji pozostało 235dni</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„Lekarz </a:t>
            </a:r>
            <a:r>
              <a:rPr lang="pl-PL" dirty="0" err="1" smtClean="0"/>
              <a:t>aborter</a:t>
            </a:r>
            <a:r>
              <a:rPr lang="pl-PL" dirty="0" smtClean="0"/>
              <a:t>” – Największy oksymoron na świecie?</a:t>
            </a:r>
            <a:endParaRPr lang="pl-PL" dirty="0"/>
          </a:p>
        </p:txBody>
      </p:sp>
      <p:pic>
        <p:nvPicPr>
          <p:cNvPr id="5123" name="Picture 3">
            <a:hlinkClick r:id="rId3"/>
          </p:cNvPr>
          <p:cNvPicPr>
            <a:picLocks noGrp="1" noChangeAspect="1" noChangeArrowheads="1"/>
          </p:cNvPicPr>
          <p:nvPr>
            <p:ph idx="1"/>
          </p:nvPr>
        </p:nvPicPr>
        <p:blipFill>
          <a:blip r:embed="rId4" cstate="print"/>
          <a:srcRect/>
          <a:stretch>
            <a:fillRect/>
          </a:stretch>
        </p:blipFill>
        <p:spPr bwMode="auto">
          <a:xfrm>
            <a:off x="457200" y="1998069"/>
            <a:ext cx="7239000" cy="406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Tzw. „kompromis aborcyjny”</a:t>
            </a:r>
            <a:endParaRPr lang="pl-PL"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547664" y="1772816"/>
            <a:ext cx="5226124" cy="4115573"/>
          </a:xfrm>
          <a:prstGeom prst="rect">
            <a:avLst/>
          </a:prstGeom>
          <a:ln>
            <a:noFill/>
          </a:ln>
          <a:effectLst>
            <a:softEdge rad="112500"/>
          </a:effectLst>
        </p:spPr>
      </p:pic>
      <p:sp>
        <p:nvSpPr>
          <p:cNvPr id="4" name="Prostokąt 3"/>
          <p:cNvSpPr/>
          <p:nvPr/>
        </p:nvSpPr>
        <p:spPr>
          <a:xfrm>
            <a:off x="2195736" y="6093296"/>
            <a:ext cx="2858218" cy="307777"/>
          </a:xfrm>
          <a:prstGeom prst="rect">
            <a:avLst/>
          </a:prstGeom>
        </p:spPr>
        <p:txBody>
          <a:bodyPr wrap="none">
            <a:spAutoFit/>
          </a:bodyPr>
          <a:lstStyle/>
          <a:p>
            <a:r>
              <a:rPr lang="pl-PL" sz="1400" i="1" dirty="0" smtClean="0">
                <a:latin typeface="Times New Roman" pitchFamily="18" charset="0"/>
                <a:cs typeface="Times New Roman" pitchFamily="18" charset="0"/>
              </a:rPr>
              <a:t>Fot. dzięki uprzejmości Fundacji Pro</a:t>
            </a:r>
            <a:endParaRPr lang="pl-PL" sz="1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hlinkClick r:id="rId3"/>
              </a:rPr>
              <a:t>Świadectwo </a:t>
            </a:r>
            <a:r>
              <a:rPr lang="pl-PL" dirty="0" err="1" smtClean="0">
                <a:hlinkClick r:id="rId3"/>
              </a:rPr>
              <a:t>JannA</a:t>
            </a:r>
            <a:r>
              <a:rPr lang="pl-PL" dirty="0" smtClean="0">
                <a:hlinkClick r:id="rId3"/>
              </a:rPr>
              <a:t> Jensen</a:t>
            </a:r>
            <a:endParaRPr lang="pl-PL"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457200" y="1861344"/>
            <a:ext cx="7239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Słowa prawdziwe i Proste…</a:t>
            </a:r>
            <a:endParaRPr lang="pl-PL" dirty="0"/>
          </a:p>
        </p:txBody>
      </p:sp>
      <p:sp>
        <p:nvSpPr>
          <p:cNvPr id="3" name="Symbol zastępczy tekstu 2"/>
          <p:cNvSpPr>
            <a:spLocks noGrp="1"/>
          </p:cNvSpPr>
          <p:nvPr>
            <p:ph type="body" sz="half" idx="2"/>
          </p:nvPr>
        </p:nvSpPr>
        <p:spPr/>
        <p:txBody>
          <a:bodyPr/>
          <a:lstStyle/>
          <a:p>
            <a:endParaRPr lang="pl-PL"/>
          </a:p>
        </p:txBody>
      </p:sp>
      <p:pic>
        <p:nvPicPr>
          <p:cNvPr id="1026" name="Picture 2">
            <a:hlinkClick r:id="rId3"/>
          </p:cNvPr>
          <p:cNvPicPr>
            <a:picLocks noGrp="1" noChangeAspect="1" noChangeArrowheads="1"/>
          </p:cNvPicPr>
          <p:nvPr>
            <p:ph type="pic" idx="1"/>
          </p:nvPr>
        </p:nvPicPr>
        <p:blipFill>
          <a:blip r:embed="rId4" cstate="print"/>
          <a:srcRect l="12486" r="12486"/>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notatka</a:t>
            </a:r>
            <a:endParaRPr lang="pl-PL" dirty="0"/>
          </a:p>
        </p:txBody>
      </p:sp>
      <p:sp>
        <p:nvSpPr>
          <p:cNvPr id="3" name="Symbol zastępczy zawartości 2"/>
          <p:cNvSpPr>
            <a:spLocks noGrp="1"/>
          </p:cNvSpPr>
          <p:nvPr>
            <p:ph idx="1"/>
          </p:nvPr>
        </p:nvSpPr>
        <p:spPr/>
        <p:txBody>
          <a:bodyPr>
            <a:normAutofit fontScale="92500"/>
          </a:bodyPr>
          <a:lstStyle/>
          <a:p>
            <a:pPr algn="just">
              <a:buNone/>
            </a:pPr>
            <a:r>
              <a:rPr lang="pl-PL" dirty="0" smtClean="0">
                <a:latin typeface="Times New Roman" pitchFamily="18" charset="0"/>
                <a:cs typeface="Times New Roman" pitchFamily="18" charset="0"/>
                <a:hlinkClick r:id="rId3"/>
              </a:rPr>
              <a:t>KKK 2270</a:t>
            </a:r>
            <a:r>
              <a:rPr lang="pl-PL" dirty="0" smtClean="0">
                <a:latin typeface="Times New Roman" pitchFamily="18" charset="0"/>
                <a:cs typeface="Times New Roman" pitchFamily="18" charset="0"/>
              </a:rPr>
              <a:t> Życie ludzkie od chwili poczęcia powinno być szanowane i chronione w sposób absolutny. Już od pierwszej chwili swego istnienia istota ludzka powinna mieć przyznane prawa osoby, wśród nich nienaruszalne prawo każdej niewinnej istoty do życia</a:t>
            </a:r>
          </a:p>
          <a:p>
            <a:pPr algn="just">
              <a:buNone/>
            </a:pPr>
            <a:r>
              <a:rPr lang="pl-PL" dirty="0" smtClean="0">
                <a:latin typeface="Times New Roman" pitchFamily="18" charset="0"/>
                <a:cs typeface="Times New Roman" pitchFamily="18" charset="0"/>
              </a:rPr>
              <a:t>   </a:t>
            </a:r>
          </a:p>
          <a:p>
            <a:pPr algn="just">
              <a:buNone/>
            </a:pPr>
            <a:r>
              <a:rPr lang="pl-PL" dirty="0" smtClean="0">
                <a:latin typeface="Times New Roman" pitchFamily="18" charset="0"/>
                <a:cs typeface="Times New Roman" pitchFamily="18" charset="0"/>
              </a:rPr>
              <a:t>KKK 2271 Kościół od początku twierdził, że jest złem moralnym każde spowodowane przerwanie ciąży. Nauczanie na ten temat nie uległo zmianie i pozostaje niezmienne. Bezpośrednie przerwanie ciąży, to znaczy zamierzone jako cel lub środek, jest głęboko sprzeczne z prawem moralnym.</a:t>
            </a:r>
            <a:endParaRPr lang="pl-P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a:xfrm>
            <a:off x="3354442" y="3539864"/>
            <a:ext cx="5114778" cy="2985480"/>
          </a:xfrm>
        </p:spPr>
        <p:txBody>
          <a:bodyPr>
            <a:normAutofit/>
          </a:bodyPr>
          <a:lstStyle/>
          <a:p>
            <a:pPr algn="ctr"/>
            <a:r>
              <a:rPr lang="pl-PL" dirty="0" smtClean="0"/>
              <a:t>UWAGA! UMIERA CZŁOWIEK WYJĘTY SPOD PRAWA!</a:t>
            </a:r>
          </a:p>
          <a:p>
            <a:pPr algn="ctr"/>
            <a:endParaRPr lang="pl-PL" dirty="0" smtClean="0"/>
          </a:p>
          <a:p>
            <a:pPr algn="ctr"/>
            <a:r>
              <a:rPr lang="pl-PL" dirty="0" smtClean="0"/>
              <a:t>Za chwilę znajdziemy się na największym cmentarzu na świecie.</a:t>
            </a:r>
          </a:p>
          <a:p>
            <a:pPr algn="ctr"/>
            <a:endParaRPr lang="pl-PL" dirty="0" smtClean="0"/>
          </a:p>
          <a:p>
            <a:r>
              <a:rPr lang="pl-PL" dirty="0" smtClean="0"/>
              <a:t>Proszę o powagę</a:t>
            </a:r>
          </a:p>
          <a:p>
            <a:pPr algn="ctr"/>
            <a:endParaRPr lang="pl-PL" dirty="0"/>
          </a:p>
        </p:txBody>
      </p:sp>
      <p:pic>
        <p:nvPicPr>
          <p:cNvPr id="7170" name="Picture 2">
            <a:hlinkClick r:id="rId3"/>
          </p:cNvPr>
          <p:cNvPicPr>
            <a:picLocks noChangeAspect="1" noChangeArrowheads="1"/>
          </p:cNvPicPr>
          <p:nvPr/>
        </p:nvPicPr>
        <p:blipFill>
          <a:blip r:embed="rId4" cstate="print"/>
          <a:srcRect/>
          <a:stretch>
            <a:fillRect/>
          </a:stretch>
        </p:blipFill>
        <p:spPr bwMode="auto">
          <a:xfrm>
            <a:off x="3923928" y="548680"/>
            <a:ext cx="3845421" cy="2887137"/>
          </a:xfrm>
          <a:prstGeom prst="rect">
            <a:avLst/>
          </a:prstGeom>
          <a:noFill/>
          <a:ln w="9525">
            <a:noFill/>
            <a:miter lim="800000"/>
            <a:headEnd/>
            <a:tailEnd/>
          </a:ln>
        </p:spPr>
      </p:pic>
      <p:sp>
        <p:nvSpPr>
          <p:cNvPr id="5" name="pole tekstowe 4"/>
          <p:cNvSpPr txBox="1"/>
          <p:nvPr/>
        </p:nvSpPr>
        <p:spPr>
          <a:xfrm>
            <a:off x="3923928" y="3140968"/>
            <a:ext cx="2808312"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Fot. </a:t>
            </a:r>
            <a:r>
              <a:rPr lang="pl-PL" sz="1000" dirty="0" err="1" smtClean="0">
                <a:latin typeface="Times New Roman" pitchFamily="18" charset="0"/>
                <a:cs typeface="Times New Roman" pitchFamily="18" charset="0"/>
                <a:hlinkClick r:id="rId5"/>
              </a:rPr>
              <a:t>pl.wikipedia.org</a:t>
            </a:r>
            <a:endParaRPr lang="pl-PL"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„prawa polek” wg Nazistów</a:t>
            </a:r>
            <a:endParaRPr lang="pl-PL" dirty="0"/>
          </a:p>
        </p:txBody>
      </p:sp>
      <p:pic>
        <p:nvPicPr>
          <p:cNvPr id="8194" name="Picture 2">
            <a:hlinkClick r:id="rId3"/>
          </p:cNvPr>
          <p:cNvPicPr>
            <a:picLocks noGrp="1" noChangeAspect="1" noChangeArrowheads="1"/>
          </p:cNvPicPr>
          <p:nvPr>
            <p:ph idx="1"/>
          </p:nvPr>
        </p:nvPicPr>
        <p:blipFill>
          <a:blip r:embed="rId4" cstate="print"/>
          <a:srcRect/>
          <a:stretch>
            <a:fillRect/>
          </a:stretch>
        </p:blipFill>
        <p:spPr bwMode="auto">
          <a:xfrm>
            <a:off x="1403648" y="1484784"/>
            <a:ext cx="5267325" cy="4448175"/>
          </a:xfrm>
          <a:prstGeom prst="rect">
            <a:avLst/>
          </a:prstGeom>
          <a:ln>
            <a:noFill/>
          </a:ln>
          <a:effectLst>
            <a:softEdge rad="112500"/>
          </a:effectLst>
        </p:spPr>
      </p:pic>
      <p:sp>
        <p:nvSpPr>
          <p:cNvPr id="4" name="pole tekstowe 3"/>
          <p:cNvSpPr txBox="1"/>
          <p:nvPr/>
        </p:nvSpPr>
        <p:spPr>
          <a:xfrm>
            <a:off x="1475656" y="6309320"/>
            <a:ext cx="5040560" cy="307777"/>
          </a:xfrm>
          <a:prstGeom prst="rect">
            <a:avLst/>
          </a:prstGeom>
          <a:noFill/>
        </p:spPr>
        <p:txBody>
          <a:bodyPr wrap="square" rtlCol="0">
            <a:spAutoFit/>
          </a:bodyPr>
          <a:lstStyle/>
          <a:p>
            <a:r>
              <a:rPr lang="pl-PL" sz="1400" i="1" dirty="0" smtClean="0">
                <a:solidFill>
                  <a:srgbClr val="C00000"/>
                </a:solidFill>
                <a:latin typeface="Times New Roman" pitchFamily="18" charset="0"/>
                <a:cs typeface="Times New Roman" pitchFamily="18" charset="0"/>
              </a:rPr>
              <a:t>Fot. dzięki uprzejmości Fundacji Pro </a:t>
            </a:r>
            <a:r>
              <a:rPr lang="pl-PL" sz="1400" i="1" dirty="0" err="1" smtClean="0">
                <a:solidFill>
                  <a:srgbClr val="C00000"/>
                </a:solidFill>
                <a:latin typeface="Times New Roman" pitchFamily="18" charset="0"/>
                <a:cs typeface="Times New Roman" pitchFamily="18" charset="0"/>
                <a:hlinkClick r:id="rId3"/>
              </a:rPr>
              <a:t>www.stopaborcji.pl</a:t>
            </a:r>
            <a:endParaRPr lang="pl-PL" sz="1400"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just"/>
            <a:r>
              <a:rPr lang="pl-PL" sz="1500" dirty="0" smtClean="0">
                <a:solidFill>
                  <a:srgbClr val="C00000"/>
                </a:solidFill>
              </a:rPr>
              <a:t>Przygotowany dokument specjalnie dla Urzędu Spraw Rasowo-Politycznych NSDAP przez dr </a:t>
            </a:r>
            <a:r>
              <a:rPr lang="pl-PL" sz="1500" dirty="0" err="1" smtClean="0">
                <a:solidFill>
                  <a:srgbClr val="C00000"/>
                </a:solidFill>
              </a:rPr>
              <a:t>Wetzla</a:t>
            </a:r>
            <a:r>
              <a:rPr lang="pl-PL" sz="1500" dirty="0" smtClean="0">
                <a:solidFill>
                  <a:srgbClr val="C00000"/>
                </a:solidFill>
              </a:rPr>
              <a:t> oraz dr </a:t>
            </a:r>
            <a:r>
              <a:rPr lang="pl-PL" sz="1500" dirty="0" err="1" smtClean="0">
                <a:solidFill>
                  <a:srgbClr val="C00000"/>
                </a:solidFill>
              </a:rPr>
              <a:t>Hechta</a:t>
            </a:r>
            <a:r>
              <a:rPr lang="pl-PL" sz="1500" dirty="0" smtClean="0">
                <a:solidFill>
                  <a:srgbClr val="C00000"/>
                </a:solidFill>
              </a:rPr>
              <a:t> noszący nazwę </a:t>
            </a:r>
            <a:r>
              <a:rPr lang="pl-PL" sz="1500" i="1" dirty="0" smtClean="0">
                <a:solidFill>
                  <a:srgbClr val="C00000"/>
                </a:solidFill>
              </a:rPr>
              <a:t>„Sprawa traktowania ludności byłych polskich obszarów z rasowo-politycznego punktu widzenia”</a:t>
            </a:r>
            <a:endParaRPr lang="pl-PL" sz="1500" dirty="0">
              <a:solidFill>
                <a:srgbClr val="C00000"/>
              </a:solidFill>
            </a:endParaRPr>
          </a:p>
        </p:txBody>
      </p:sp>
      <p:sp>
        <p:nvSpPr>
          <p:cNvPr id="3" name="Symbol zastępczy zawartości 2"/>
          <p:cNvSpPr>
            <a:spLocks noGrp="1"/>
          </p:cNvSpPr>
          <p:nvPr>
            <p:ph idx="1"/>
          </p:nvPr>
        </p:nvSpPr>
        <p:spPr/>
        <p:txBody>
          <a:bodyPr>
            <a:normAutofit fontScale="85000" lnSpcReduction="20000"/>
          </a:bodyPr>
          <a:lstStyle/>
          <a:p>
            <a:pPr algn="just">
              <a:buNone/>
            </a:pPr>
            <a:r>
              <a:rPr lang="pl-PL" i="1" dirty="0" smtClean="0">
                <a:latin typeface="Times New Roman" pitchFamily="18" charset="0"/>
                <a:cs typeface="Times New Roman" pitchFamily="18" charset="0"/>
              </a:rPr>
              <a:t>„Opieka lekarska z naszej strony ma się ograniczyć wyłącznie do zapobieżenia przeniesieniu chorób zakaźnych na teren Rzeszy. (…) Wszystkie środki, które służą ograniczeniu rozrodczości, powinny być tolerowane albo popierane. Spędzanie płodu musi być na pozostałym obszarze Polski niekaralne. Środki służące do spędzania płodu i środki zapobiegawcze mogą być w każdej formie publicznie oferowane, przy czym nie może to pociągać za sobą jakichkolwiek policyjnych konsekwencji. Homoseksualizm należy uznać za niekaralny. Przeciwko instytucjom i osobom, które trudnią się zawodowo spędzaniem płodu, nie powinny być wszczynane policyjne dochodzenia (…)”.</a:t>
            </a:r>
            <a:endParaRPr lang="pl-PL" sz="1600" i="1" dirty="0" smtClean="0">
              <a:latin typeface="Times New Roman" pitchFamily="18" charset="0"/>
              <a:cs typeface="Times New Roman" pitchFamily="18" charset="0"/>
            </a:endParaRPr>
          </a:p>
          <a:p>
            <a:pPr algn="r">
              <a:buNone/>
            </a:pPr>
            <a:endParaRPr lang="pl-PL" sz="1600" dirty="0" smtClean="0">
              <a:latin typeface="Times New Roman" pitchFamily="18" charset="0"/>
              <a:cs typeface="Times New Roman" pitchFamily="18" charset="0"/>
            </a:endParaRPr>
          </a:p>
          <a:p>
            <a:pPr algn="r">
              <a:buNone/>
            </a:pPr>
            <a:r>
              <a:rPr lang="de-DE" sz="1600" dirty="0" err="1" smtClean="0">
                <a:latin typeface="Times New Roman" pitchFamily="18" charset="0"/>
                <a:cs typeface="Times New Roman" pitchFamily="18" charset="0"/>
              </a:rPr>
              <a:t>dr</a:t>
            </a:r>
            <a:r>
              <a:rPr lang="de-DE" sz="1600" dirty="0" smtClean="0">
                <a:latin typeface="Times New Roman" pitchFamily="18" charset="0"/>
                <a:cs typeface="Times New Roman" pitchFamily="18" charset="0"/>
              </a:rPr>
              <a:t> E. Wetzel, </a:t>
            </a:r>
            <a:r>
              <a:rPr lang="de-DE" sz="1600" dirty="0" err="1" smtClean="0">
                <a:latin typeface="Times New Roman" pitchFamily="18" charset="0"/>
                <a:cs typeface="Times New Roman" pitchFamily="18" charset="0"/>
              </a:rPr>
              <a:t>dr</a:t>
            </a:r>
            <a:r>
              <a:rPr lang="de-DE" sz="1600" dirty="0" smtClean="0">
                <a:latin typeface="Times New Roman" pitchFamily="18" charset="0"/>
                <a:cs typeface="Times New Roman" pitchFamily="18" charset="0"/>
              </a:rPr>
              <a:t> G. Hecht,</a:t>
            </a:r>
            <a:endParaRPr lang="pl-PL" sz="1600" dirty="0" smtClean="0">
              <a:latin typeface="Times New Roman" pitchFamily="18" charset="0"/>
              <a:cs typeface="Times New Roman" pitchFamily="18" charset="0"/>
            </a:endParaRPr>
          </a:p>
          <a:p>
            <a:pPr algn="r">
              <a:buNone/>
            </a:pPr>
            <a:r>
              <a:rPr lang="de-DE" sz="1600" dirty="0" smtClean="0">
                <a:latin typeface="Times New Roman" pitchFamily="18" charset="0"/>
                <a:cs typeface="Times New Roman" pitchFamily="18" charset="0"/>
              </a:rPr>
              <a:t>Die Frage der Behandlung der </a:t>
            </a:r>
            <a:r>
              <a:rPr lang="de-DE" sz="1600" dirty="0" err="1" smtClean="0">
                <a:latin typeface="Times New Roman" pitchFamily="18" charset="0"/>
                <a:cs typeface="Times New Roman" pitchFamily="18" charset="0"/>
              </a:rPr>
              <a:t>Beyólkerung</a:t>
            </a:r>
            <a:r>
              <a:rPr lang="de-DE" sz="1600" dirty="0" smtClean="0">
                <a:latin typeface="Times New Roman" pitchFamily="18" charset="0"/>
                <a:cs typeface="Times New Roman" pitchFamily="18" charset="0"/>
              </a:rPr>
              <a:t> der ehemaligen </a:t>
            </a:r>
            <a:r>
              <a:rPr lang="de-DE" sz="1600" dirty="0" err="1" smtClean="0">
                <a:latin typeface="Times New Roman" pitchFamily="18" charset="0"/>
                <a:cs typeface="Times New Roman" pitchFamily="18" charset="0"/>
              </a:rPr>
              <a:t>polinischen</a:t>
            </a:r>
            <a:r>
              <a:rPr lang="de-DE" sz="1600" dirty="0" smtClean="0">
                <a:latin typeface="Times New Roman" pitchFamily="18" charset="0"/>
                <a:cs typeface="Times New Roman" pitchFamily="18" charset="0"/>
              </a:rPr>
              <a:t> Gebiete nach rassenpolitischen Gesichtspunkten,</a:t>
            </a:r>
            <a:endParaRPr lang="pl-PL" sz="1600" dirty="0" smtClean="0">
              <a:latin typeface="Times New Roman" pitchFamily="18" charset="0"/>
              <a:cs typeface="Times New Roman" pitchFamily="18" charset="0"/>
            </a:endParaRPr>
          </a:p>
          <a:p>
            <a:pPr algn="r">
              <a:buNone/>
            </a:pPr>
            <a:r>
              <a:rPr lang="de-DE" sz="1600" dirty="0" smtClean="0">
                <a:latin typeface="Times New Roman" pitchFamily="18" charset="0"/>
                <a:cs typeface="Times New Roman" pitchFamily="18" charset="0"/>
              </a:rPr>
              <a:t>Berlin 25.11.1939, </a:t>
            </a:r>
            <a:r>
              <a:rPr lang="de-DE" sz="1600" dirty="0" err="1" smtClean="0">
                <a:latin typeface="Times New Roman" pitchFamily="18" charset="0"/>
                <a:cs typeface="Times New Roman" pitchFamily="18" charset="0"/>
              </a:rPr>
              <a:t>Zeszyty</a:t>
            </a:r>
            <a:r>
              <a:rPr lang="de-DE" sz="1600" dirty="0" smtClean="0">
                <a:latin typeface="Times New Roman" pitchFamily="18" charset="0"/>
                <a:cs typeface="Times New Roman" pitchFamily="18" charset="0"/>
              </a:rPr>
              <a:t> </a:t>
            </a:r>
            <a:r>
              <a:rPr lang="de-DE" sz="1600" dirty="0" err="1" smtClean="0">
                <a:latin typeface="Times New Roman" pitchFamily="18" charset="0"/>
                <a:cs typeface="Times New Roman" pitchFamily="18" charset="0"/>
              </a:rPr>
              <a:t>Oświęcimskie</a:t>
            </a:r>
            <a:r>
              <a:rPr lang="de-DE" sz="1600" dirty="0" smtClean="0">
                <a:latin typeface="Times New Roman" pitchFamily="18" charset="0"/>
                <a:cs typeface="Times New Roman" pitchFamily="18" charset="0"/>
              </a:rPr>
              <a:t>, 1958 </a:t>
            </a:r>
            <a:r>
              <a:rPr lang="de-DE" sz="1600" dirty="0" err="1" smtClean="0">
                <a:latin typeface="Times New Roman" pitchFamily="18" charset="0"/>
                <a:cs typeface="Times New Roman" pitchFamily="18" charset="0"/>
              </a:rPr>
              <a:t>nr</a:t>
            </a:r>
            <a:r>
              <a:rPr lang="de-DE" sz="1600" dirty="0" smtClean="0">
                <a:latin typeface="Times New Roman" pitchFamily="18" charset="0"/>
                <a:cs typeface="Times New Roman" pitchFamily="18" charset="0"/>
              </a:rPr>
              <a:t> 2, s. 45</a:t>
            </a:r>
            <a:endParaRPr lang="pl-PL" sz="16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500" dirty="0" smtClean="0">
                <a:solidFill>
                  <a:schemeClr val="bg1"/>
                </a:solidFill>
                <a:latin typeface="Times New Roman" pitchFamily="18" charset="0"/>
                <a:cs typeface="Times New Roman" pitchFamily="18" charset="0"/>
                <a:hlinkClick r:id="rId3"/>
              </a:rPr>
              <a:t>Ruchy dziecka w 12 tygodniu życia</a:t>
            </a:r>
            <a:endParaRPr lang="pl-PL" sz="3500" dirty="0">
              <a:solidFill>
                <a:schemeClr val="bg1"/>
              </a:solidFill>
              <a:latin typeface="Times New Roman" pitchFamily="18" charset="0"/>
              <a:cs typeface="Times New Roman" pitchFamily="18" charset="0"/>
            </a:endParaRPr>
          </a:p>
        </p:txBody>
      </p:sp>
      <p:sp>
        <p:nvSpPr>
          <p:cNvPr id="3" name="Symbol zastępczy tekstu 2"/>
          <p:cNvSpPr>
            <a:spLocks noGrp="1"/>
          </p:cNvSpPr>
          <p:nvPr>
            <p:ph type="body" sz="half" idx="2"/>
          </p:nvPr>
        </p:nvSpPr>
        <p:spPr/>
        <p:txBody>
          <a:bodyPr>
            <a:noAutofit/>
          </a:bodyPr>
          <a:lstStyle/>
          <a:p>
            <a:pPr algn="ctr"/>
            <a:r>
              <a:rPr lang="pl-PL" sz="2500" dirty="0" smtClean="0">
                <a:solidFill>
                  <a:schemeClr val="bg1"/>
                </a:solidFill>
                <a:latin typeface="Times New Roman" pitchFamily="18" charset="0"/>
                <a:cs typeface="Times New Roman" pitchFamily="18" charset="0"/>
              </a:rPr>
              <a:t>Wiele krajów europejskich pozwala zabić dziecko starsze niż w 12 tygodniu życia.</a:t>
            </a:r>
            <a:endParaRPr lang="pl-PL" sz="2500" dirty="0">
              <a:solidFill>
                <a:schemeClr val="bg1"/>
              </a:solidFill>
              <a:latin typeface="Times New Roman" pitchFamily="18" charset="0"/>
              <a:cs typeface="Times New Roman" pitchFamily="18" charset="0"/>
            </a:endParaRPr>
          </a:p>
        </p:txBody>
      </p:sp>
      <p:pic>
        <p:nvPicPr>
          <p:cNvPr id="1026" name="Picture 2"/>
          <p:cNvPicPr>
            <a:picLocks noGrp="1" noChangeAspect="1" noChangeArrowheads="1"/>
          </p:cNvPicPr>
          <p:nvPr>
            <p:ph type="pic" idx="1"/>
          </p:nvPr>
        </p:nvPicPr>
        <p:blipFill>
          <a:blip r:embed="rId4" cstate="print"/>
          <a:stretch>
            <a:fillRect/>
          </a:stretch>
        </p:blipFill>
        <p:spPr bwMode="auto">
          <a:xfrm>
            <a:off x="663682" y="1041002"/>
            <a:ext cx="4206240" cy="4206240"/>
          </a:xfrm>
          <a:prstGeom prst="rect">
            <a:avLst/>
          </a:prstGeom>
          <a:noFill/>
          <a:ln w="9525">
            <a:noFill/>
            <a:miter lim="800000"/>
            <a:headEnd/>
            <a:tailEnd/>
          </a:ln>
        </p:spPr>
      </p:pic>
      <p:sp>
        <p:nvSpPr>
          <p:cNvPr id="5" name="Prostokąt 4"/>
          <p:cNvSpPr/>
          <p:nvPr/>
        </p:nvSpPr>
        <p:spPr>
          <a:xfrm>
            <a:off x="1547664" y="5517232"/>
            <a:ext cx="3125664" cy="246221"/>
          </a:xfrm>
          <a:prstGeom prst="rect">
            <a:avLst/>
          </a:prstGeom>
        </p:spPr>
        <p:txBody>
          <a:bodyPr wrap="square">
            <a:spAutoFit/>
          </a:bodyPr>
          <a:lstStyle/>
          <a:p>
            <a:r>
              <a:rPr lang="pl-PL" sz="1000" dirty="0" smtClean="0">
                <a:solidFill>
                  <a:schemeClr val="bg1"/>
                </a:solidFill>
                <a:latin typeface="Times New Roman" pitchFamily="18" charset="0"/>
                <a:cs typeface="Times New Roman" pitchFamily="18" charset="0"/>
              </a:rPr>
              <a:t>© Valentina R. - </a:t>
            </a:r>
            <a:r>
              <a:rPr lang="pl-PL" sz="1000" dirty="0" err="1" smtClean="0">
                <a:solidFill>
                  <a:schemeClr val="bg1"/>
                </a:solidFill>
                <a:latin typeface="Times New Roman" pitchFamily="18" charset="0"/>
                <a:cs typeface="Times New Roman" pitchFamily="18" charset="0"/>
              </a:rPr>
              <a:t>Fotolia.com</a:t>
            </a:r>
            <a:endParaRPr lang="pl-PL" sz="1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500" dirty="0" smtClean="0">
                <a:hlinkClick r:id="rId3"/>
              </a:rPr>
              <a:t>Bliźnięta już od 11. tygodnia ciąży potrafią się ze sobą porozumiewać </a:t>
            </a:r>
            <a:endParaRPr lang="pl-PL" sz="2500" dirty="0"/>
          </a:p>
        </p:txBody>
      </p:sp>
      <p:sp>
        <p:nvSpPr>
          <p:cNvPr id="3" name="Symbol zastępczy tekstu 2"/>
          <p:cNvSpPr>
            <a:spLocks noGrp="1"/>
          </p:cNvSpPr>
          <p:nvPr>
            <p:ph type="body" sz="half" idx="2"/>
          </p:nvPr>
        </p:nvSpPr>
        <p:spPr/>
        <p:txBody>
          <a:bodyPr/>
          <a:lstStyle/>
          <a:p>
            <a:pPr algn="just"/>
            <a:r>
              <a:rPr lang="pl-PL" dirty="0" smtClean="0"/>
              <a:t>Począwszy od 14. tygodnia ciąży, bliźniacze płody wykonują ruchy zaplanowane i w szczególności ukierunkowane ku swojemu rodzeństwu. Nienarodzone bliźnięta są niezwykle świadome swojej obecności w łonie matki – konstatuje dr </a:t>
            </a:r>
            <a:r>
              <a:rPr lang="pl-PL" dirty="0" err="1" smtClean="0"/>
              <a:t>Castiello</a:t>
            </a:r>
            <a:r>
              <a:rPr lang="pl-PL" dirty="0" smtClean="0"/>
              <a:t>.</a:t>
            </a:r>
            <a:endParaRPr lang="pl-PL" dirty="0"/>
          </a:p>
        </p:txBody>
      </p:sp>
      <p:pic>
        <p:nvPicPr>
          <p:cNvPr id="1026" name="Picture 2"/>
          <p:cNvPicPr>
            <a:picLocks noGrp="1" noChangeAspect="1" noChangeArrowheads="1"/>
          </p:cNvPicPr>
          <p:nvPr>
            <p:ph type="pic" idx="1"/>
          </p:nvPr>
        </p:nvPicPr>
        <p:blipFill>
          <a:blip r:embed="rId4" cstate="print"/>
          <a:stretch>
            <a:fillRect/>
          </a:stretch>
        </p:blipFill>
        <p:spPr bwMode="auto">
          <a:xfrm>
            <a:off x="663682" y="1041002"/>
            <a:ext cx="4206240" cy="4206240"/>
          </a:xfrm>
          <a:prstGeom prst="rect">
            <a:avLst/>
          </a:prstGeom>
          <a:noFill/>
          <a:ln w="9525">
            <a:noFill/>
            <a:miter lim="800000"/>
            <a:headEnd/>
            <a:tailEnd/>
          </a:ln>
        </p:spPr>
      </p:pic>
      <p:sp>
        <p:nvSpPr>
          <p:cNvPr id="5" name="Prostokąt 4"/>
          <p:cNvSpPr/>
          <p:nvPr/>
        </p:nvSpPr>
        <p:spPr>
          <a:xfrm>
            <a:off x="2195736" y="5517232"/>
            <a:ext cx="1664238" cy="246221"/>
          </a:xfrm>
          <a:prstGeom prst="rect">
            <a:avLst/>
          </a:prstGeom>
        </p:spPr>
        <p:txBody>
          <a:bodyPr wrap="none">
            <a:spAutoFit/>
          </a:bodyPr>
          <a:lstStyle/>
          <a:p>
            <a:r>
              <a:rPr lang="pl-PL" sz="1000" dirty="0" smtClean="0">
                <a:solidFill>
                  <a:schemeClr val="bg1"/>
                </a:solidFill>
                <a:latin typeface="Times New Roman" pitchFamily="18" charset="0"/>
                <a:cs typeface="Times New Roman" pitchFamily="18" charset="0"/>
              </a:rPr>
              <a:t>Fot. © </a:t>
            </a:r>
            <a:r>
              <a:rPr lang="pl-PL" sz="1000" dirty="0" err="1" smtClean="0">
                <a:solidFill>
                  <a:schemeClr val="bg1"/>
                </a:solidFill>
                <a:latin typeface="Times New Roman" pitchFamily="18" charset="0"/>
                <a:cs typeface="Times New Roman" pitchFamily="18" charset="0"/>
              </a:rPr>
              <a:t>solgas</a:t>
            </a:r>
            <a:r>
              <a:rPr lang="pl-PL" sz="1000" dirty="0" smtClean="0">
                <a:solidFill>
                  <a:schemeClr val="bg1"/>
                </a:solidFill>
                <a:latin typeface="Times New Roman" pitchFamily="18" charset="0"/>
                <a:cs typeface="Times New Roman" pitchFamily="18" charset="0"/>
              </a:rPr>
              <a:t> – </a:t>
            </a:r>
            <a:r>
              <a:rPr lang="pl-PL" sz="1000" dirty="0" err="1" smtClean="0">
                <a:solidFill>
                  <a:schemeClr val="bg1"/>
                </a:solidFill>
                <a:latin typeface="Times New Roman" pitchFamily="18" charset="0"/>
                <a:cs typeface="Times New Roman" pitchFamily="18" charset="0"/>
              </a:rPr>
              <a:t>Fotolia.com</a:t>
            </a:r>
            <a:endParaRPr lang="pl-PL" sz="1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Cała prawda o aborcji</a:t>
            </a:r>
            <a:endParaRPr lang="pl-PL" dirty="0"/>
          </a:p>
        </p:txBody>
      </p:sp>
      <p:sp>
        <p:nvSpPr>
          <p:cNvPr id="3" name="Symbol zastępczy tekstu 2"/>
          <p:cNvSpPr>
            <a:spLocks noGrp="1"/>
          </p:cNvSpPr>
          <p:nvPr>
            <p:ph type="body" idx="1"/>
          </p:nvPr>
        </p:nvSpPr>
        <p:spPr/>
        <p:txBody>
          <a:bodyPr/>
          <a:lstStyle/>
          <a:p>
            <a:r>
              <a:rPr lang="pl-PL" dirty="0" smtClean="0"/>
              <a:t>„Typowa” aborcja</a:t>
            </a:r>
            <a:endParaRPr lang="pl-PL" dirty="0"/>
          </a:p>
        </p:txBody>
      </p:sp>
      <p:sp>
        <p:nvSpPr>
          <p:cNvPr id="4" name="Symbol zastępczy tekstu 3"/>
          <p:cNvSpPr>
            <a:spLocks noGrp="1"/>
          </p:cNvSpPr>
          <p:nvPr>
            <p:ph type="body" sz="half" idx="3"/>
          </p:nvPr>
        </p:nvSpPr>
        <p:spPr/>
        <p:txBody>
          <a:bodyPr/>
          <a:lstStyle/>
          <a:p>
            <a:r>
              <a:rPr lang="pl-PL" dirty="0" smtClean="0"/>
              <a:t>Tzw. późna aborcja</a:t>
            </a:r>
            <a:endParaRPr lang="pl-PL" dirty="0"/>
          </a:p>
        </p:txBody>
      </p:sp>
      <p:pic>
        <p:nvPicPr>
          <p:cNvPr id="2050" name="Picture 2">
            <a:hlinkClick r:id="rId3"/>
          </p:cNvPr>
          <p:cNvPicPr>
            <a:picLocks noGrp="1" noChangeAspect="1" noChangeArrowheads="1"/>
          </p:cNvPicPr>
          <p:nvPr>
            <p:ph sz="quarter" idx="4"/>
          </p:nvPr>
        </p:nvPicPr>
        <p:blipFill>
          <a:blip r:embed="rId4" cstate="print"/>
          <a:srcRect/>
          <a:stretch>
            <a:fillRect/>
          </a:stretch>
        </p:blipFill>
        <p:spPr bwMode="auto">
          <a:xfrm>
            <a:off x="4211960" y="2780928"/>
            <a:ext cx="3521075" cy="1979638"/>
          </a:xfrm>
          <a:prstGeom prst="rect">
            <a:avLst/>
          </a:prstGeom>
          <a:noFill/>
          <a:ln w="9525">
            <a:noFill/>
            <a:miter lim="800000"/>
            <a:headEnd/>
            <a:tailEnd/>
          </a:ln>
        </p:spPr>
      </p:pic>
      <p:pic>
        <p:nvPicPr>
          <p:cNvPr id="2051" name="Picture 3">
            <a:hlinkClick r:id="rId5"/>
          </p:cNvPr>
          <p:cNvPicPr>
            <a:picLocks noGrp="1" noChangeAspect="1" noChangeArrowheads="1"/>
          </p:cNvPicPr>
          <p:nvPr>
            <p:ph sz="quarter" idx="2"/>
          </p:nvPr>
        </p:nvPicPr>
        <p:blipFill>
          <a:blip r:embed="rId6" cstate="print"/>
          <a:srcRect/>
          <a:stretch>
            <a:fillRect/>
          </a:stretch>
        </p:blipFill>
        <p:spPr bwMode="auto">
          <a:xfrm>
            <a:off x="457200" y="2778906"/>
            <a:ext cx="3521075" cy="197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hlinkClick r:id="rId3"/>
              </a:rPr>
              <a:t>To, co zarejestrowała kamera obecna na </a:t>
            </a:r>
            <a:r>
              <a:rPr lang="pl-PL" dirty="0" smtClean="0">
                <a:hlinkClick r:id="rId3"/>
              </a:rPr>
              <a:t>Sali</a:t>
            </a:r>
            <a:r>
              <a:rPr lang="pl-PL" dirty="0" smtClean="0"/>
              <a:t> cz. 1</a:t>
            </a:r>
            <a:endParaRPr lang="pl-PL" dirty="0"/>
          </a:p>
        </p:txBody>
      </p:sp>
      <p:sp>
        <p:nvSpPr>
          <p:cNvPr id="3" name="Symbol zastępczy tekstu 2"/>
          <p:cNvSpPr>
            <a:spLocks noGrp="1"/>
          </p:cNvSpPr>
          <p:nvPr>
            <p:ph type="body" sz="half" idx="2"/>
          </p:nvPr>
        </p:nvSpPr>
        <p:spPr/>
        <p:txBody>
          <a:bodyPr/>
          <a:lstStyle/>
          <a:p>
            <a:r>
              <a:rPr lang="pl-PL" dirty="0" smtClean="0"/>
              <a:t>Uwaga, film zawiera całą prawdę o tzw. aborcji. Jeśli ją poznasz, już NIGDY nic nie będzie takie jak wcześniej!</a:t>
            </a:r>
          </a:p>
          <a:p>
            <a:endParaRPr lang="pl-PL" dirty="0" smtClean="0"/>
          </a:p>
          <a:p>
            <a:r>
              <a:rPr lang="pl-PL" dirty="0" smtClean="0">
                <a:solidFill>
                  <a:srgbClr val="FF0000"/>
                </a:solidFill>
              </a:rPr>
              <a:t>Materiał TYLKO do indywidualnej decyzji prowadzącego katechezę!</a:t>
            </a:r>
            <a:endParaRPr lang="pl-PL" dirty="0">
              <a:solidFill>
                <a:srgbClr val="FF0000"/>
              </a:solidFill>
            </a:endParaRPr>
          </a:p>
        </p:txBody>
      </p:sp>
      <p:pic>
        <p:nvPicPr>
          <p:cNvPr id="4098" name="Picture 2">
            <a:hlinkClick r:id="rId4" action="ppaction://program"/>
          </p:cNvPr>
          <p:cNvPicPr>
            <a:picLocks noGrp="1" noChangeAspect="1" noChangeArrowheads="1"/>
          </p:cNvPicPr>
          <p:nvPr>
            <p:ph type="pic" idx="1"/>
          </p:nvPr>
        </p:nvPicPr>
        <p:blipFill>
          <a:blip r:embed="rId5" cstate="print"/>
          <a:stretch>
            <a:fillRect/>
          </a:stretch>
        </p:blipFill>
        <p:spPr bwMode="auto">
          <a:xfrm>
            <a:off x="663682" y="1525518"/>
            <a:ext cx="4206240" cy="3237207"/>
          </a:xfrm>
          <a:prstGeom prst="rect">
            <a:avLst/>
          </a:prstGeom>
          <a:noFill/>
          <a:ln w="9525">
            <a:noFill/>
            <a:miter lim="800000"/>
            <a:headEnd/>
            <a:tailEnd/>
          </a:ln>
        </p:spPr>
      </p:pic>
      <p:sp>
        <p:nvSpPr>
          <p:cNvPr id="5" name="Prostokąt 4"/>
          <p:cNvSpPr/>
          <p:nvPr/>
        </p:nvSpPr>
        <p:spPr>
          <a:xfrm>
            <a:off x="1187624" y="5517232"/>
            <a:ext cx="2424062" cy="246221"/>
          </a:xfrm>
          <a:prstGeom prst="rect">
            <a:avLst/>
          </a:prstGeom>
        </p:spPr>
        <p:txBody>
          <a:bodyPr wrap="none">
            <a:spAutoFit/>
          </a:bodyPr>
          <a:lstStyle/>
          <a:p>
            <a:r>
              <a:rPr lang="pl-PL" sz="1000" dirty="0" smtClean="0">
                <a:solidFill>
                  <a:schemeClr val="bg1"/>
                </a:solidFill>
                <a:latin typeface="+mj-lt"/>
              </a:rPr>
              <a:t>Fot. © </a:t>
            </a:r>
            <a:r>
              <a:rPr lang="pl-PL" sz="1000" dirty="0" smtClean="0">
                <a:solidFill>
                  <a:schemeClr val="bg1"/>
                </a:solidFill>
                <a:latin typeface="+mj-lt"/>
              </a:rPr>
              <a:t>Jakub Krechowicz - </a:t>
            </a:r>
            <a:r>
              <a:rPr lang="pl-PL" sz="1000" dirty="0" err="1" smtClean="0">
                <a:solidFill>
                  <a:schemeClr val="bg1"/>
                </a:solidFill>
                <a:latin typeface="+mj-lt"/>
              </a:rPr>
              <a:t>Fotolia.com</a:t>
            </a:r>
            <a:endParaRPr lang="pl-PL" sz="1000" dirty="0">
              <a:solidFill>
                <a:schemeClr val="bg1"/>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hlinkClick r:id="rId3"/>
              </a:rPr>
              <a:t>To, co zarejestrowała kamera obecna na </a:t>
            </a:r>
            <a:r>
              <a:rPr lang="pl-PL" dirty="0" smtClean="0">
                <a:hlinkClick r:id="rId3"/>
              </a:rPr>
              <a:t>Sali</a:t>
            </a:r>
            <a:r>
              <a:rPr lang="pl-PL" dirty="0" smtClean="0"/>
              <a:t> cz. 2</a:t>
            </a:r>
            <a:endParaRPr lang="pl-PL" dirty="0"/>
          </a:p>
        </p:txBody>
      </p:sp>
      <p:sp>
        <p:nvSpPr>
          <p:cNvPr id="3" name="Symbol zastępczy tekstu 2"/>
          <p:cNvSpPr>
            <a:spLocks noGrp="1"/>
          </p:cNvSpPr>
          <p:nvPr>
            <p:ph type="body" sz="half" idx="2"/>
          </p:nvPr>
        </p:nvSpPr>
        <p:spPr/>
        <p:txBody>
          <a:bodyPr/>
          <a:lstStyle/>
          <a:p>
            <a:r>
              <a:rPr lang="pl-PL" dirty="0" smtClean="0"/>
              <a:t>Uwaga, film zawiera całą prawdę o tzw. aborcji. Jeśli ją poznasz, już NIGDY nic nie będzie takie jak wcześniej!</a:t>
            </a:r>
          </a:p>
          <a:p>
            <a:endParaRPr lang="pl-PL" dirty="0" smtClean="0"/>
          </a:p>
          <a:p>
            <a:r>
              <a:rPr lang="pl-PL" dirty="0" smtClean="0">
                <a:solidFill>
                  <a:srgbClr val="FF0000"/>
                </a:solidFill>
              </a:rPr>
              <a:t>Materiał TYLKO do indywidualnej decyzji prowadzącego katechezę!</a:t>
            </a:r>
            <a:endParaRPr lang="pl-PL" dirty="0">
              <a:solidFill>
                <a:srgbClr val="FF0000"/>
              </a:solidFill>
            </a:endParaRPr>
          </a:p>
        </p:txBody>
      </p:sp>
      <p:pic>
        <p:nvPicPr>
          <p:cNvPr id="4098" name="Picture 2">
            <a:hlinkClick r:id="rId4" action="ppaction://program"/>
          </p:cNvPr>
          <p:cNvPicPr>
            <a:picLocks noGrp="1" noChangeAspect="1" noChangeArrowheads="1"/>
          </p:cNvPicPr>
          <p:nvPr>
            <p:ph type="pic" idx="1"/>
          </p:nvPr>
        </p:nvPicPr>
        <p:blipFill>
          <a:blip r:embed="rId5" cstate="print"/>
          <a:stretch>
            <a:fillRect/>
          </a:stretch>
        </p:blipFill>
        <p:spPr bwMode="auto">
          <a:xfrm>
            <a:off x="663682" y="1751915"/>
            <a:ext cx="4206240" cy="2784412"/>
          </a:xfrm>
          <a:prstGeom prst="rect">
            <a:avLst/>
          </a:prstGeom>
          <a:noFill/>
          <a:ln w="9525">
            <a:noFill/>
            <a:miter lim="800000"/>
            <a:headEnd/>
            <a:tailEnd/>
          </a:ln>
        </p:spPr>
      </p:pic>
      <p:sp>
        <p:nvSpPr>
          <p:cNvPr id="5" name="Prostokąt 4"/>
          <p:cNvSpPr/>
          <p:nvPr/>
        </p:nvSpPr>
        <p:spPr>
          <a:xfrm>
            <a:off x="1187624" y="5517232"/>
            <a:ext cx="1768433" cy="246221"/>
          </a:xfrm>
          <a:prstGeom prst="rect">
            <a:avLst/>
          </a:prstGeom>
        </p:spPr>
        <p:txBody>
          <a:bodyPr wrap="none">
            <a:spAutoFit/>
          </a:bodyPr>
          <a:lstStyle/>
          <a:p>
            <a:r>
              <a:rPr lang="pl-PL" sz="1000" dirty="0" smtClean="0">
                <a:solidFill>
                  <a:schemeClr val="bg1"/>
                </a:solidFill>
                <a:latin typeface="+mj-lt"/>
              </a:rPr>
              <a:t>Fot</a:t>
            </a:r>
            <a:r>
              <a:rPr lang="pl-PL" sz="1000" dirty="0" smtClean="0">
                <a:solidFill>
                  <a:schemeClr val="bg1"/>
                </a:solidFill>
                <a:latin typeface="+mj-lt"/>
              </a:rPr>
              <a:t>. © </a:t>
            </a:r>
            <a:r>
              <a:rPr lang="pl-PL" sz="1000" dirty="0" err="1" smtClean="0">
                <a:solidFill>
                  <a:schemeClr val="bg1"/>
                </a:solidFill>
                <a:latin typeface="+mj-lt"/>
              </a:rPr>
              <a:t>viappy</a:t>
            </a:r>
            <a:r>
              <a:rPr lang="pl-PL" sz="1000" dirty="0" smtClean="0">
                <a:solidFill>
                  <a:schemeClr val="bg1"/>
                </a:solidFill>
                <a:latin typeface="+mj-lt"/>
              </a:rPr>
              <a:t> - </a:t>
            </a:r>
            <a:r>
              <a:rPr lang="pl-PL" sz="1000" dirty="0" err="1" smtClean="0">
                <a:solidFill>
                  <a:schemeClr val="bg1"/>
                </a:solidFill>
                <a:latin typeface="+mj-lt"/>
              </a:rPr>
              <a:t>Fotolia.com</a:t>
            </a:r>
            <a:endParaRPr lang="pl-PL" sz="1000" dirty="0">
              <a:solidFill>
                <a:schemeClr val="bg1"/>
              </a:solidFill>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323</TotalTime>
  <Words>524</Words>
  <Application>Microsoft Office PowerPoint</Application>
  <PresentationFormat>Pokaz na ekranie (4:3)</PresentationFormat>
  <Paragraphs>59</Paragraphs>
  <Slides>14</Slides>
  <Notes>14</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Opulent</vt:lpstr>
      <vt:lpstr>Nie zabijaj część 1 - Aborcja</vt:lpstr>
      <vt:lpstr>Slajd 2</vt:lpstr>
      <vt:lpstr>„prawa polek” wg Nazistów</vt:lpstr>
      <vt:lpstr>Przygotowany dokument specjalnie dla Urzędu Spraw Rasowo-Politycznych NSDAP przez dr Wetzla oraz dr Hechta noszący nazwę „Sprawa traktowania ludności byłych polskich obszarów z rasowo-politycznego punktu widzenia”</vt:lpstr>
      <vt:lpstr>Ruchy dziecka w 12 tygodniu życia</vt:lpstr>
      <vt:lpstr>Bliźnięta już od 11. tygodnia ciąży potrafią się ze sobą porozumiewać </vt:lpstr>
      <vt:lpstr>Cała prawda o aborcji</vt:lpstr>
      <vt:lpstr>To, co zarejestrowała kamera obecna na Sali cz. 1</vt:lpstr>
      <vt:lpstr>To, co zarejestrowała kamera obecna na Sali cz. 2</vt:lpstr>
      <vt:lpstr>„Lekarz aborter” – Największy oksymoron na świecie?</vt:lpstr>
      <vt:lpstr>Tzw. „kompromis aborcyjny”</vt:lpstr>
      <vt:lpstr>Świadectwo JannA Jensen</vt:lpstr>
      <vt:lpstr>Słowa prawdziwe i Proste…</vt:lpstr>
      <vt:lpstr>notatka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Aborcja, życie niekochane</dc:title>
  <dc:creator>Mirco</dc:creator>
  <cp:lastModifiedBy>Mirco</cp:lastModifiedBy>
  <cp:revision>41</cp:revision>
  <dcterms:created xsi:type="dcterms:W3CDTF">2010-09-29T19:23:54Z</dcterms:created>
  <dcterms:modified xsi:type="dcterms:W3CDTF">2013-11-11T15:02:28Z</dcterms:modified>
</cp:coreProperties>
</file>