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5" r:id="rId10"/>
    <p:sldId id="264"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53E59-8164-4AC9-B409-AFD2CA42853B}" type="datetimeFigureOut">
              <a:rPr lang="pl-PL" smtClean="0"/>
              <a:pPr/>
              <a:t>2014-02-14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67934-6A11-4EBF-9AF9-C15DF7140607}"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10</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9F5D651A-A695-4799-B092-5D7F4B85F7B6}"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DA267934-6A11-4EBF-9AF9-C15DF7140607}"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2D0DDB5-16B6-488B-8A2F-5E663E93FC9B}" type="datetimeFigureOut">
              <a:rPr lang="pl-PL" smtClean="0"/>
              <a:pPr/>
              <a:t>2014-02-14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6726148-4CA5-416B-9AFA-AE5306EDEE77}"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7000"/>
            <a:lum/>
          </a:blip>
          <a:srcRect/>
          <a:stretch>
            <a:fillRect t="-29000" b="-29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0DDB5-16B6-488B-8A2F-5E663E93FC9B}" type="datetimeFigureOut">
              <a:rPr lang="pl-PL" smtClean="0"/>
              <a:pPr/>
              <a:t>2014-02-14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26148-4CA5-416B-9AFA-AE5306EDEE7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zewodnik-katolicki.pl/nr/benedykt_xvi_w_polsce/tutaj_zawsze_bylismy_wolni.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D:\Materia&#322;y%20wideo\Film\Kana%20Galilejska.wm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file:///D:\Materia&#322;y%20wideo\TV,%20Internet\YouTube%20-%20Bogarodzica.fl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latin typeface="Times New Roman" pitchFamily="18" charset="0"/>
                <a:cs typeface="Times New Roman" pitchFamily="18" charset="0"/>
              </a:rPr>
              <a:t>Kult Maryjny w narodzie polskim</a:t>
            </a:r>
            <a:endParaRPr lang="pl-PL" dirty="0">
              <a:latin typeface="Times New Roman" pitchFamily="18" charset="0"/>
              <a:cs typeface="Times New Roman" pitchFamily="18" charset="0"/>
            </a:endParaRPr>
          </a:p>
        </p:txBody>
      </p:sp>
      <p:sp>
        <p:nvSpPr>
          <p:cNvPr id="3" name="Podtytuł 2"/>
          <p:cNvSpPr>
            <a:spLocks noGrp="1"/>
          </p:cNvSpPr>
          <p:nvPr>
            <p:ph type="subTitle" idx="1"/>
          </p:nvPr>
        </p:nvSpPr>
        <p:spPr/>
        <p:txBody>
          <a:bodyPr/>
          <a:lstStyle/>
          <a:p>
            <a:r>
              <a:rPr lang="pl-PL" dirty="0" smtClean="0">
                <a:latin typeface="Times New Roman" pitchFamily="18" charset="0"/>
                <a:cs typeface="Times New Roman" pitchFamily="18" charset="0"/>
              </a:rPr>
              <a:t>Klasa II LŚ</a:t>
            </a:r>
          </a:p>
          <a:p>
            <a:r>
              <a:rPr lang="pl-PL" dirty="0" smtClean="0">
                <a:latin typeface="Times New Roman" pitchFamily="18" charset="0"/>
                <a:cs typeface="Times New Roman" pitchFamily="18" charset="0"/>
              </a:rPr>
              <a:t>Dziś jest 14.02.2014</a:t>
            </a:r>
          </a:p>
          <a:p>
            <a:r>
              <a:rPr lang="pl-PL" dirty="0" smtClean="0">
                <a:latin typeface="Times New Roman" pitchFamily="18" charset="0"/>
                <a:cs typeface="Times New Roman" pitchFamily="18" charset="0"/>
              </a:rPr>
              <a:t>Do wakacji pozostało 133 dni</a:t>
            </a:r>
            <a:endParaRPr lang="pl-PL" dirty="0">
              <a:latin typeface="Times New Roman" pitchFamily="18" charset="0"/>
              <a:cs typeface="Times New Roman" pitchFamily="18" charset="0"/>
            </a:endParaRPr>
          </a:p>
        </p:txBody>
      </p:sp>
      <p:sp>
        <p:nvSpPr>
          <p:cNvPr id="4" name="Prostokąt 3"/>
          <p:cNvSpPr/>
          <p:nvPr/>
        </p:nvSpPr>
        <p:spPr>
          <a:xfrm>
            <a:off x="467544" y="6165304"/>
            <a:ext cx="1890261" cy="246221"/>
          </a:xfrm>
          <a:prstGeom prst="rect">
            <a:avLst/>
          </a:prstGeom>
        </p:spPr>
        <p:txBody>
          <a:bodyPr wrap="none">
            <a:spAutoFit/>
          </a:bodyPr>
          <a:lstStyle/>
          <a:p>
            <a:r>
              <a:rPr lang="pl-PL" sz="1000" dirty="0" smtClean="0">
                <a:latin typeface="Times New Roman" pitchFamily="18" charset="0"/>
                <a:cs typeface="Times New Roman" pitchFamily="18" charset="0"/>
              </a:rPr>
              <a:t>Fot. © </a:t>
            </a:r>
            <a:r>
              <a:rPr lang="pl-PL" sz="1000" dirty="0" err="1" smtClean="0">
                <a:latin typeface="Times New Roman" pitchFamily="18" charset="0"/>
                <a:cs typeface="Times New Roman" pitchFamily="18" charset="0"/>
              </a:rPr>
              <a:t>Arid</a:t>
            </a:r>
            <a:r>
              <a:rPr lang="pl-PL" sz="1000" dirty="0" smtClean="0">
                <a:latin typeface="Times New Roman" pitchFamily="18" charset="0"/>
                <a:cs typeface="Times New Roman" pitchFamily="18" charset="0"/>
              </a:rPr>
              <a:t> Ocean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itchFamily="18" charset="0"/>
                <a:cs typeface="Times New Roman" pitchFamily="18" charset="0"/>
              </a:rPr>
              <a:t>Notatka</a:t>
            </a:r>
            <a:endParaRPr lang="pl-PL" dirty="0">
              <a:latin typeface="Times New Roman" pitchFamily="18" charset="0"/>
              <a:cs typeface="Times New Roman" pitchFamily="18" charset="0"/>
            </a:endParaRPr>
          </a:p>
        </p:txBody>
      </p:sp>
      <p:sp>
        <p:nvSpPr>
          <p:cNvPr id="3" name="Symbol zastępczy zawartości 2"/>
          <p:cNvSpPr>
            <a:spLocks noGrp="1"/>
          </p:cNvSpPr>
          <p:nvPr>
            <p:ph idx="1"/>
          </p:nvPr>
        </p:nvSpPr>
        <p:spPr/>
        <p:txBody>
          <a:bodyPr>
            <a:normAutofit fontScale="92500"/>
          </a:bodyPr>
          <a:lstStyle/>
          <a:p>
            <a:pPr algn="just">
              <a:buNone/>
            </a:pPr>
            <a:r>
              <a:rPr lang="pl-PL" dirty="0" smtClean="0">
                <a:latin typeface="Times New Roman" pitchFamily="18" charset="0"/>
                <a:cs typeface="Times New Roman" pitchFamily="18" charset="0"/>
              </a:rPr>
              <a:t>„Ojciec Święty Jan Paweł II bardzo chętnie pielgrzymował na Jasną Górę. Tutaj się modlił i czuł się dobrze w domu Matki. Jako Papież był tu aż sześć razy. Przybywał jako misjonarz świata, przynosił ludziom pokój, miłość, dobroć, serdeczność, nadzieję i solidarność. Tu też mówił: „Tutaj zawsze byliśmy wolni” i podkreślał, że „do tych murów trzeba przykładać ucho, bo one odbijają to wszystko, co czują polskie serca...”. </a:t>
            </a:r>
            <a:r>
              <a:rPr lang="pl-PL" sz="1600" dirty="0" smtClean="0">
                <a:latin typeface="Times New Roman" pitchFamily="18" charset="0"/>
                <a:cs typeface="Times New Roman" pitchFamily="18" charset="0"/>
                <a:hlinkClick r:id="rId3"/>
              </a:rPr>
              <a:t>http://www.przewodnik-katolicki.pl/nr/benedykt_xvi_w_polsce/tutaj_zawsze_bylismy_wolni.html</a:t>
            </a:r>
            <a:endParaRPr lang="pl-PL" sz="16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Jaką rolę odegrała Maryja w Kanie Galilejskiej?</a:t>
            </a:r>
            <a:endParaRPr lang="pl-PL" dirty="0">
              <a:latin typeface="Times New Roman" pitchFamily="18" charset="0"/>
              <a:cs typeface="Times New Roman" pitchFamily="18" charset="0"/>
            </a:endParaRPr>
          </a:p>
        </p:txBody>
      </p:sp>
      <p:pic>
        <p:nvPicPr>
          <p:cNvPr id="1026" name="Picture 2">
            <a:hlinkClick r:id="rId3" action="ppaction://program"/>
          </p:cNvPr>
          <p:cNvPicPr>
            <a:picLocks noGrp="1" noChangeAspect="1" noChangeArrowheads="1"/>
          </p:cNvPicPr>
          <p:nvPr>
            <p:ph idx="1"/>
          </p:nvPr>
        </p:nvPicPr>
        <p:blipFill>
          <a:blip r:embed="rId4" cstate="print"/>
          <a:srcRect/>
          <a:stretch>
            <a:fillRect/>
          </a:stretch>
        </p:blipFill>
        <p:spPr bwMode="auto">
          <a:xfrm>
            <a:off x="1554691" y="1600200"/>
            <a:ext cx="6034617" cy="4525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A jaką w dziejach narodu polskiego?</a:t>
            </a:r>
            <a:endParaRPr lang="pl-PL" dirty="0">
              <a:latin typeface="Times New Roman" pitchFamily="18" charset="0"/>
              <a:cs typeface="Times New Roman" pitchFamily="18" charset="0"/>
            </a:endParaRPr>
          </a:p>
        </p:txBody>
      </p:sp>
      <p:pic>
        <p:nvPicPr>
          <p:cNvPr id="4098" name="Picture 2">
            <a:hlinkClick r:id="rId3" action="ppaction://program"/>
          </p:cNvPr>
          <p:cNvPicPr>
            <a:picLocks noGrp="1" noChangeAspect="1" noChangeArrowheads="1"/>
          </p:cNvPicPr>
          <p:nvPr>
            <p:ph idx="1"/>
          </p:nvPr>
        </p:nvPicPr>
        <p:blipFill>
          <a:blip r:embed="rId4" cstate="print"/>
          <a:srcRect/>
          <a:stretch>
            <a:fillRect/>
          </a:stretch>
        </p:blipFill>
        <p:spPr bwMode="auto">
          <a:xfrm>
            <a:off x="800364" y="1600200"/>
            <a:ext cx="754327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Inne wydarzenia związane z Maryją</a:t>
            </a:r>
            <a:endParaRPr lang="pl-PL" dirty="0">
              <a:latin typeface="Times New Roman" pitchFamily="18" charset="0"/>
              <a:cs typeface="Times New Roman" pitchFamily="18" charset="0"/>
            </a:endParaRPr>
          </a:p>
        </p:txBody>
      </p:sp>
      <p:sp>
        <p:nvSpPr>
          <p:cNvPr id="3" name="Symbol zastępczy tekstu 2"/>
          <p:cNvSpPr>
            <a:spLocks noGrp="1"/>
          </p:cNvSpPr>
          <p:nvPr>
            <p:ph type="body" idx="1"/>
          </p:nvPr>
        </p:nvSpPr>
        <p:spPr/>
        <p:txBody>
          <a:bodyPr/>
          <a:lstStyle/>
          <a:p>
            <a:pPr algn="ctr"/>
            <a:r>
              <a:rPr lang="pl-PL" b="0" dirty="0" smtClean="0">
                <a:latin typeface="Times New Roman" pitchFamily="18" charset="0"/>
                <a:cs typeface="Times New Roman" pitchFamily="18" charset="0"/>
              </a:rPr>
              <a:t>1655</a:t>
            </a:r>
            <a:endParaRPr lang="pl-PL" b="0" dirty="0">
              <a:latin typeface="Times New Roman" pitchFamily="18" charset="0"/>
              <a:cs typeface="Times New Roman" pitchFamily="18" charset="0"/>
            </a:endParaRPr>
          </a:p>
        </p:txBody>
      </p:sp>
      <p:pic>
        <p:nvPicPr>
          <p:cNvPr id="7" name="Symbol zastępczy zawartości 6" descr="Jasna Góra.jpg"/>
          <p:cNvPicPr>
            <a:picLocks noGrp="1" noChangeAspect="1"/>
          </p:cNvPicPr>
          <p:nvPr>
            <p:ph sz="half" idx="2"/>
          </p:nvPr>
        </p:nvPicPr>
        <p:blipFill>
          <a:blip r:embed="rId3" cstate="print"/>
          <a:stretch>
            <a:fillRect/>
          </a:stretch>
        </p:blipFill>
        <p:spPr>
          <a:xfrm>
            <a:off x="457200" y="2635448"/>
            <a:ext cx="4040188" cy="3030141"/>
          </a:xfrm>
        </p:spPr>
      </p:pic>
      <p:sp>
        <p:nvSpPr>
          <p:cNvPr id="6" name="Symbol zastępczy zawartości 5"/>
          <p:cNvSpPr>
            <a:spLocks noGrp="1"/>
          </p:cNvSpPr>
          <p:nvPr>
            <p:ph sz="quarter" idx="4"/>
          </p:nvPr>
        </p:nvSpPr>
        <p:spPr>
          <a:xfrm>
            <a:off x="4645025" y="1268760"/>
            <a:ext cx="4041775" cy="5328592"/>
          </a:xfrm>
        </p:spPr>
        <p:txBody>
          <a:bodyPr>
            <a:normAutofit fontScale="92500" lnSpcReduction="20000"/>
          </a:bodyPr>
          <a:lstStyle/>
          <a:p>
            <a:pPr algn="just">
              <a:buNone/>
            </a:pPr>
            <a:r>
              <a:rPr lang="pl-PL" sz="1500" dirty="0" smtClean="0">
                <a:latin typeface="Times New Roman" pitchFamily="18" charset="0"/>
                <a:cs typeface="Times New Roman" pitchFamily="18" charset="0"/>
              </a:rPr>
              <a:t>Prorocze słowa ks. Piotra Skargi, który zapowiadał, że za grzechy narodu spadnie kara Boża, spełniały się. Po kolei padały i poddawały się największe miasta polskie pod miażdżącym naciskiem wojsk szwedzkich i przy współpracy zdrajców - Warszawa, Poznań, Toruń i Kraków. Król Jan Kazimierz schronił się na Śląsku, gdy wielu wolało wejść                       w zdradzieckie układy z królem szwedzkim Karolem Gustawem. </a:t>
            </a:r>
          </a:p>
          <a:p>
            <a:pPr algn="just">
              <a:buNone/>
            </a:pPr>
            <a:r>
              <a:rPr lang="pl-PL" sz="1500" dirty="0" smtClean="0">
                <a:latin typeface="Times New Roman" pitchFamily="18" charset="0"/>
                <a:cs typeface="Times New Roman" pitchFamily="18" charset="0"/>
              </a:rPr>
              <a:t>Ale to protestanckim Szwedom nie wystarczało. Zapragnęli dopaść i splądrować najświętsze miejsce dla Polaków - Jasnogórskie Sanktuarium Najświętszej Maryi Panny. Tu schroniły się resztki obrońców - u stóp Pani Jasnogórskiej. Wszystkich, którzy byli wtedy w klasztorze było 250, w tym 160 żołnierzy, trochę szlachty z rodzinami i służbą oraz 70 zakonników. Wszyscy pod wodzą o. Augustyna Kordeckiego, przeora klasztoru na Jasnej Górze. Jednak ich obrona z niewątpliwie cudowną opieką Matki Bożej w 1655 r. jest do dzisiaj wspaniałym dowodem Jej wstawiennictwa za Polską. (…)</a:t>
            </a:r>
          </a:p>
          <a:p>
            <a:pPr algn="just">
              <a:buNone/>
            </a:pPr>
            <a:r>
              <a:rPr lang="pl-PL" sz="1500" dirty="0" smtClean="0">
                <a:latin typeface="Times New Roman" pitchFamily="18" charset="0"/>
                <a:cs typeface="Times New Roman" pitchFamily="18" charset="0"/>
              </a:rPr>
              <a:t>Za to cudowne ocalenie Jasnej Góry dziękował król Polski Jan Kazimierz, który powierzył Koronę Polską Najświętszej Maryi Pannie i w złożonych ślubach przed Jej wizerunkiem we Lwowie ogłosił Królową Polski. </a:t>
            </a:r>
          </a:p>
          <a:p>
            <a:pPr algn="just">
              <a:buNone/>
            </a:pPr>
            <a:endParaRPr lang="pl-PL" sz="1500" dirty="0">
              <a:latin typeface="Times New Roman" pitchFamily="18" charset="0"/>
              <a:cs typeface="Times New Roman" pitchFamily="18" charset="0"/>
            </a:endParaRPr>
          </a:p>
        </p:txBody>
      </p:sp>
      <p:sp>
        <p:nvSpPr>
          <p:cNvPr id="8" name="pole tekstowe 7"/>
          <p:cNvSpPr txBox="1"/>
          <p:nvPr/>
        </p:nvSpPr>
        <p:spPr>
          <a:xfrm>
            <a:off x="395536" y="5877272"/>
            <a:ext cx="403244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Lic. </a:t>
            </a:r>
            <a:r>
              <a:rPr lang="pl-PL" sz="1000" dirty="0" err="1" smtClean="0">
                <a:latin typeface="Times New Roman" pitchFamily="18" charset="0"/>
                <a:cs typeface="Times New Roman" pitchFamily="18" charset="0"/>
              </a:rPr>
              <a:t>Creative</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commons</a:t>
            </a:r>
            <a:endParaRPr lang="pl-PL" sz="1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Inne wydarzenia związane z Maryją</a:t>
            </a:r>
            <a:endParaRPr lang="pl-PL" dirty="0">
              <a:latin typeface="Times New Roman" pitchFamily="18" charset="0"/>
              <a:cs typeface="Times New Roman" pitchFamily="18" charset="0"/>
            </a:endParaRPr>
          </a:p>
        </p:txBody>
      </p:sp>
      <p:sp>
        <p:nvSpPr>
          <p:cNvPr id="3" name="Symbol zastępczy tekstu 2"/>
          <p:cNvSpPr>
            <a:spLocks noGrp="1"/>
          </p:cNvSpPr>
          <p:nvPr>
            <p:ph type="body" idx="1"/>
          </p:nvPr>
        </p:nvSpPr>
        <p:spPr/>
        <p:txBody>
          <a:bodyPr/>
          <a:lstStyle/>
          <a:p>
            <a:pPr algn="ctr"/>
            <a:r>
              <a:rPr lang="pl-PL" b="0" dirty="0" smtClean="0">
                <a:latin typeface="Times New Roman" pitchFamily="18" charset="0"/>
                <a:cs typeface="Times New Roman" pitchFamily="18" charset="0"/>
              </a:rPr>
              <a:t>1683</a:t>
            </a:r>
            <a:endParaRPr lang="pl-PL" b="0" dirty="0">
              <a:latin typeface="Times New Roman" pitchFamily="18" charset="0"/>
              <a:cs typeface="Times New Roman" pitchFamily="18" charset="0"/>
            </a:endParaRPr>
          </a:p>
        </p:txBody>
      </p:sp>
      <p:pic>
        <p:nvPicPr>
          <p:cNvPr id="7" name="Symbol zastępczy zawartości 6" descr="Jasna Góra.jpg"/>
          <p:cNvPicPr>
            <a:picLocks noGrp="1" noChangeAspect="1"/>
          </p:cNvPicPr>
          <p:nvPr>
            <p:ph sz="half" idx="2"/>
          </p:nvPr>
        </p:nvPicPr>
        <p:blipFill>
          <a:blip r:embed="rId3" cstate="print"/>
          <a:stretch>
            <a:fillRect/>
          </a:stretch>
        </p:blipFill>
        <p:spPr>
          <a:xfrm>
            <a:off x="1334346" y="2635448"/>
            <a:ext cx="2285895" cy="3030141"/>
          </a:xfrm>
        </p:spPr>
      </p:pic>
      <p:sp>
        <p:nvSpPr>
          <p:cNvPr id="6" name="Symbol zastępczy zawartości 5"/>
          <p:cNvSpPr>
            <a:spLocks noGrp="1"/>
          </p:cNvSpPr>
          <p:nvPr>
            <p:ph sz="quarter" idx="4"/>
          </p:nvPr>
        </p:nvSpPr>
        <p:spPr>
          <a:xfrm>
            <a:off x="4645025" y="1268760"/>
            <a:ext cx="4041775" cy="5328592"/>
          </a:xfrm>
        </p:spPr>
        <p:txBody>
          <a:bodyPr>
            <a:normAutofit fontScale="85000" lnSpcReduction="20000"/>
          </a:bodyPr>
          <a:lstStyle/>
          <a:p>
            <a:pPr algn="just">
              <a:buNone/>
            </a:pPr>
            <a:r>
              <a:rPr lang="pl-PL" sz="1500" dirty="0" smtClean="0">
                <a:latin typeface="Times New Roman" pitchFamily="18" charset="0"/>
                <a:cs typeface="Times New Roman" pitchFamily="18" charset="0"/>
              </a:rPr>
              <a:t>Był rok 1683. Na Wschodzie wyrosło potężne imperium osmańskie. Wielki Kara Mustafa z dwustu-trzydziestotysięczną armią wynajętych Kozaków, Mongołów i dzikich janczarów stanął pod Wiedniem, aby stąd ruszyć już na podbój reszty Europy. Sytuacja więc była bardzo niebezpieczna, a cesarz Leopold opuścił Wiedeń, schronił się w pobliskim spokojnym Linzu. Papież wołał wtedy do władców Europy. Wołał i do polskiego króla - Jana III Sobieskiego: Królu, ratuj Europę! Ratuj Europę, znaczyło wtedy to samo, co ratuj chrześcijaństwo! Król Polski Jan III Sobieski na prośbę papieża Innocentego XI i na mocy zobowiązań Świętego Przymierza, wyruszył z dwudziestotrzytysięczną armią w maju 1683 r. z Wilanowa w kierunku Wiednia. Modlił się nasz Monarcha w Puszczy Mariańskiej, w Nowym Mieście nad Pilicą, </a:t>
            </a:r>
            <a:r>
              <a:rPr lang="pl-PL" sz="1500" dirty="0" err="1" smtClean="0">
                <a:latin typeface="Times New Roman" pitchFamily="18" charset="0"/>
                <a:cs typeface="Times New Roman" pitchFamily="18" charset="0"/>
              </a:rPr>
              <a:t>Studziannie</a:t>
            </a:r>
            <a:r>
              <a:rPr lang="pl-PL" sz="1500" dirty="0" smtClean="0">
                <a:latin typeface="Times New Roman" pitchFamily="18" charset="0"/>
                <a:cs typeface="Times New Roman" pitchFamily="18" charset="0"/>
              </a:rPr>
              <a:t>, Piekarach, w Krakowie. (…)</a:t>
            </a:r>
          </a:p>
          <a:p>
            <a:pPr algn="just">
              <a:buNone/>
            </a:pPr>
            <a:r>
              <a:rPr lang="pl-PL" sz="1500" dirty="0" smtClean="0">
                <a:latin typeface="Times New Roman" pitchFamily="18" charset="0"/>
                <a:cs typeface="Times New Roman" pitchFamily="18" charset="0"/>
              </a:rPr>
              <a:t>Właśnie w dzień Matki Boskiej 12 września 1683 roku Król uczestniczył we Mszy Świętej, sprawowanej przez Ojca </a:t>
            </a:r>
            <a:r>
              <a:rPr lang="pl-PL" sz="1500" dirty="0" err="1" smtClean="0">
                <a:latin typeface="Times New Roman" pitchFamily="18" charset="0"/>
                <a:cs typeface="Times New Roman" pitchFamily="18" charset="0"/>
              </a:rPr>
              <a:t>d'Aviano</a:t>
            </a:r>
            <a:r>
              <a:rPr lang="pl-PL" sz="1500" dirty="0" smtClean="0">
                <a:latin typeface="Times New Roman" pitchFamily="18" charset="0"/>
                <a:cs typeface="Times New Roman" pitchFamily="18" charset="0"/>
              </a:rPr>
              <a:t>, a potem mówił do swoich rycerzy: Tego dnia,                 o godzinie 18.00, piechota armii sprzymierzonych przełamała linię okopów, odsłaniając drogę do artylerii, wspieranej przez polską husarię. Husarię prowadził generał Marcin Kącki. Rozproszyły się oddziały janczarów, odsłaniając pole namiotów Wielkiego Wezyra. Wiktoria! </a:t>
            </a:r>
            <a:r>
              <a:rPr lang="pl-PL" sz="1500" dirty="0" err="1" smtClean="0">
                <a:latin typeface="Times New Roman" pitchFamily="18" charset="0"/>
                <a:cs typeface="Times New Roman" pitchFamily="18" charset="0"/>
              </a:rPr>
              <a:t>Veni</a:t>
            </a:r>
            <a:r>
              <a:rPr lang="pl-PL" sz="1500" dirty="0" smtClean="0">
                <a:latin typeface="Times New Roman" pitchFamily="18" charset="0"/>
                <a:cs typeface="Times New Roman" pitchFamily="18" charset="0"/>
              </a:rPr>
              <a:t>, </a:t>
            </a:r>
            <a:r>
              <a:rPr lang="pl-PL" sz="1500" dirty="0" err="1" smtClean="0">
                <a:latin typeface="Times New Roman" pitchFamily="18" charset="0"/>
                <a:cs typeface="Times New Roman" pitchFamily="18" charset="0"/>
              </a:rPr>
              <a:t>vidi</a:t>
            </a:r>
            <a:r>
              <a:rPr lang="pl-PL" sz="1500" dirty="0" smtClean="0">
                <a:latin typeface="Times New Roman" pitchFamily="18" charset="0"/>
                <a:cs typeface="Times New Roman" pitchFamily="18" charset="0"/>
              </a:rPr>
              <a:t>, Deus </a:t>
            </a:r>
            <a:r>
              <a:rPr lang="pl-PL" sz="1500" dirty="0" err="1" smtClean="0">
                <a:latin typeface="Times New Roman" pitchFamily="18" charset="0"/>
                <a:cs typeface="Times New Roman" pitchFamily="18" charset="0"/>
              </a:rPr>
              <a:t>vicit</a:t>
            </a:r>
            <a:r>
              <a:rPr lang="pl-PL" sz="1500" dirty="0" smtClean="0">
                <a:latin typeface="Times New Roman" pitchFamily="18" charset="0"/>
                <a:cs typeface="Times New Roman" pitchFamily="18" charset="0"/>
              </a:rPr>
              <a:t>! (...) </a:t>
            </a:r>
          </a:p>
          <a:p>
            <a:pPr algn="just">
              <a:buNone/>
            </a:pPr>
            <a:r>
              <a:rPr lang="pl-PL" sz="1500" dirty="0" smtClean="0">
                <a:latin typeface="Times New Roman" pitchFamily="18" charset="0"/>
                <a:cs typeface="Times New Roman" pitchFamily="18" charset="0"/>
              </a:rPr>
              <a:t>Zdobyczną chorągiew osmańską przekazał Król Jan III Sobieski Papieżowi Innocentemu XI z listem, który zaczynał się właśnie od tych słów: Przyszliśmy, zobaczyliśmy, a Bóg zwyciężył!</a:t>
            </a:r>
          </a:p>
        </p:txBody>
      </p:sp>
      <p:sp>
        <p:nvSpPr>
          <p:cNvPr id="10" name="Prostokąt 9"/>
          <p:cNvSpPr/>
          <p:nvPr/>
        </p:nvSpPr>
        <p:spPr>
          <a:xfrm>
            <a:off x="683568" y="5805264"/>
            <a:ext cx="4572000" cy="246221"/>
          </a:xfrm>
          <a:prstGeom prst="rect">
            <a:avLst/>
          </a:prstGeom>
        </p:spPr>
        <p:txBody>
          <a:bodyPr>
            <a:spAutoFit/>
          </a:bodyPr>
          <a:lstStyle/>
          <a:p>
            <a:r>
              <a:rPr lang="pl-PL" sz="1000" dirty="0" smtClean="0">
                <a:latin typeface="Times New Roman" pitchFamily="18" charset="0"/>
                <a:cs typeface="Times New Roman" pitchFamily="18" charset="0"/>
              </a:rPr>
              <a:t>Fot. © </a:t>
            </a:r>
            <a:r>
              <a:rPr lang="pl-PL" sz="1000" dirty="0" err="1" smtClean="0">
                <a:latin typeface="Times New Roman" pitchFamily="18" charset="0"/>
                <a:cs typeface="Times New Roman" pitchFamily="18" charset="0"/>
              </a:rPr>
              <a:t>cityanimal</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Inne wydarzenia związane z Maryją</a:t>
            </a:r>
            <a:endParaRPr lang="pl-PL" dirty="0">
              <a:latin typeface="Times New Roman" pitchFamily="18" charset="0"/>
              <a:cs typeface="Times New Roman" pitchFamily="18" charset="0"/>
            </a:endParaRPr>
          </a:p>
        </p:txBody>
      </p:sp>
      <p:sp>
        <p:nvSpPr>
          <p:cNvPr id="3" name="Symbol zastępczy tekstu 2"/>
          <p:cNvSpPr>
            <a:spLocks noGrp="1"/>
          </p:cNvSpPr>
          <p:nvPr>
            <p:ph type="body" idx="1"/>
          </p:nvPr>
        </p:nvSpPr>
        <p:spPr/>
        <p:txBody>
          <a:bodyPr/>
          <a:lstStyle/>
          <a:p>
            <a:pPr algn="ctr"/>
            <a:r>
              <a:rPr lang="pl-PL" b="0" dirty="0" smtClean="0">
                <a:latin typeface="Times New Roman" pitchFamily="18" charset="0"/>
                <a:cs typeface="Times New Roman" pitchFamily="18" charset="0"/>
              </a:rPr>
              <a:t>1920</a:t>
            </a:r>
            <a:endParaRPr lang="pl-PL" b="0" dirty="0">
              <a:latin typeface="Times New Roman" pitchFamily="18" charset="0"/>
              <a:cs typeface="Times New Roman" pitchFamily="18" charset="0"/>
            </a:endParaRPr>
          </a:p>
        </p:txBody>
      </p:sp>
      <p:pic>
        <p:nvPicPr>
          <p:cNvPr id="7" name="Symbol zastępczy zawartości 6" descr="Jasna Góra.jpg"/>
          <p:cNvPicPr>
            <a:picLocks noGrp="1" noChangeAspect="1"/>
          </p:cNvPicPr>
          <p:nvPr>
            <p:ph sz="half" idx="2"/>
          </p:nvPr>
        </p:nvPicPr>
        <p:blipFill>
          <a:blip r:embed="rId3" cstate="print"/>
          <a:stretch>
            <a:fillRect/>
          </a:stretch>
        </p:blipFill>
        <p:spPr>
          <a:xfrm>
            <a:off x="323528" y="2348880"/>
            <a:ext cx="3977954" cy="3143650"/>
          </a:xfrm>
        </p:spPr>
      </p:pic>
      <p:sp>
        <p:nvSpPr>
          <p:cNvPr id="6" name="Symbol zastępczy zawartości 5"/>
          <p:cNvSpPr>
            <a:spLocks noGrp="1"/>
          </p:cNvSpPr>
          <p:nvPr>
            <p:ph sz="quarter" idx="4"/>
          </p:nvPr>
        </p:nvSpPr>
        <p:spPr>
          <a:xfrm>
            <a:off x="4645025" y="1268760"/>
            <a:ext cx="4041775" cy="5328592"/>
          </a:xfrm>
        </p:spPr>
        <p:txBody>
          <a:bodyPr>
            <a:normAutofit lnSpcReduction="10000"/>
          </a:bodyPr>
          <a:lstStyle/>
          <a:p>
            <a:pPr algn="just">
              <a:buNone/>
            </a:pPr>
            <a:r>
              <a:rPr lang="pl-PL" sz="1500" dirty="0" smtClean="0">
                <a:latin typeface="Times New Roman" pitchFamily="18" charset="0"/>
                <a:cs typeface="Times New Roman" pitchFamily="18" charset="0"/>
              </a:rPr>
              <a:t>"...Świt 14 sierpnia 1920 roku, godzina 3 rano. Wigilia Wniebowzięcia Najświętszej Maryi Panny. W opłotkach wsi Ossów, 10 km od Warszawy, odpoczywa po forsownym marszu ochotniczy batalion młodzieży - ostatnia rezerwa walczących na tym odcinku oddziałów. Liczy około 800 młodych ludzi, wśród których są nawet chłopcy 16-letni, w większości harcerze... Kapelanem był wyświęcony przed dwoma laty prefekt szkół warszawskich ks. Ignacy Jan Skorupka. Młodzi żołnierze mieli po raz pierwszy zetknąć się z wielokrotnie liczniejszym przeciwnikiem. W pobliżu chwilowego postoju batalionu toczyła się zacięta walka o wieś Leśniakowiznę. Bolszewicy wyparli z niej nasze oddziały i nad ranem uderzyli na Ossów. Sytuacja była tragiczna. Cofający się żołnierze i uciekające tabory spowodowały popłoch, który udzielił się batalionowi.</a:t>
            </a:r>
          </a:p>
          <a:p>
            <a:pPr algn="just">
              <a:buNone/>
            </a:pPr>
            <a:r>
              <a:rPr lang="pl-PL" sz="1500" dirty="0" smtClean="0">
                <a:latin typeface="Times New Roman" pitchFamily="18" charset="0"/>
                <a:cs typeface="Times New Roman" pitchFamily="18" charset="0"/>
              </a:rPr>
              <a:t>W tej niezwykle groźnej chwili włączył się do akcji ks. Kapelan. Porwany wewnętrznym nakazem, wznosząc w jednej ręce krzyż, drugą wskazując chłopcom kierunek natarcia, pobiegł naprzód.</a:t>
            </a:r>
            <a:endParaRPr lang="pl-PL" sz="1500" dirty="0" smtClean="0">
              <a:latin typeface="Times New Roman" pitchFamily="18" charset="0"/>
              <a:cs typeface="Times New Roman" pitchFamily="18" charset="0"/>
            </a:endParaRPr>
          </a:p>
        </p:txBody>
      </p:sp>
      <p:sp>
        <p:nvSpPr>
          <p:cNvPr id="8" name="pole tekstowe 7"/>
          <p:cNvSpPr txBox="1"/>
          <p:nvPr/>
        </p:nvSpPr>
        <p:spPr>
          <a:xfrm>
            <a:off x="395536" y="5877272"/>
            <a:ext cx="403244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Lic. </a:t>
            </a:r>
            <a:r>
              <a:rPr lang="pl-PL" sz="1000" dirty="0" err="1" smtClean="0">
                <a:latin typeface="Times New Roman" pitchFamily="18" charset="0"/>
                <a:cs typeface="Times New Roman" pitchFamily="18" charset="0"/>
              </a:rPr>
              <a:t>Creative</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commons</a:t>
            </a:r>
            <a:endParaRPr lang="pl-PL" sz="1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Inne wydarzenia związane z Maryją</a:t>
            </a:r>
            <a:endParaRPr lang="pl-PL" dirty="0">
              <a:latin typeface="Times New Roman" pitchFamily="18" charset="0"/>
              <a:cs typeface="Times New Roman" pitchFamily="18" charset="0"/>
            </a:endParaRPr>
          </a:p>
        </p:txBody>
      </p:sp>
      <p:sp>
        <p:nvSpPr>
          <p:cNvPr id="3" name="Symbol zastępczy tekstu 2"/>
          <p:cNvSpPr>
            <a:spLocks noGrp="1"/>
          </p:cNvSpPr>
          <p:nvPr>
            <p:ph type="body" idx="1"/>
          </p:nvPr>
        </p:nvSpPr>
        <p:spPr/>
        <p:txBody>
          <a:bodyPr/>
          <a:lstStyle/>
          <a:p>
            <a:pPr algn="ctr"/>
            <a:r>
              <a:rPr lang="pl-PL" b="0" dirty="0" smtClean="0">
                <a:latin typeface="Times New Roman" pitchFamily="18" charset="0"/>
                <a:cs typeface="Times New Roman" pitchFamily="18" charset="0"/>
              </a:rPr>
              <a:t>1920</a:t>
            </a:r>
            <a:endParaRPr lang="pl-PL" b="0" dirty="0">
              <a:latin typeface="Times New Roman" pitchFamily="18" charset="0"/>
              <a:cs typeface="Times New Roman" pitchFamily="18" charset="0"/>
            </a:endParaRPr>
          </a:p>
        </p:txBody>
      </p:sp>
      <p:pic>
        <p:nvPicPr>
          <p:cNvPr id="7" name="Symbol zastępczy zawartości 6" descr="Jasna Góra.jpg"/>
          <p:cNvPicPr>
            <a:picLocks noGrp="1" noChangeAspect="1"/>
          </p:cNvPicPr>
          <p:nvPr>
            <p:ph sz="half" idx="2"/>
          </p:nvPr>
        </p:nvPicPr>
        <p:blipFill>
          <a:blip r:embed="rId3" cstate="print"/>
          <a:stretch>
            <a:fillRect/>
          </a:stretch>
        </p:blipFill>
        <p:spPr>
          <a:xfrm>
            <a:off x="323528" y="2348880"/>
            <a:ext cx="3977954" cy="3143650"/>
          </a:xfrm>
        </p:spPr>
      </p:pic>
      <p:sp>
        <p:nvSpPr>
          <p:cNvPr id="6" name="Symbol zastępczy zawartości 5"/>
          <p:cNvSpPr>
            <a:spLocks noGrp="1"/>
          </p:cNvSpPr>
          <p:nvPr>
            <p:ph sz="quarter" idx="4"/>
          </p:nvPr>
        </p:nvSpPr>
        <p:spPr>
          <a:xfrm>
            <a:off x="4645025" y="1268760"/>
            <a:ext cx="4041775" cy="5328592"/>
          </a:xfrm>
        </p:spPr>
        <p:txBody>
          <a:bodyPr>
            <a:normAutofit fontScale="92500" lnSpcReduction="20000"/>
          </a:bodyPr>
          <a:lstStyle/>
          <a:p>
            <a:pPr algn="just">
              <a:buNone/>
            </a:pPr>
            <a:r>
              <a:rPr lang="pl-PL" sz="1500" dirty="0" smtClean="0">
                <a:latin typeface="Times New Roman" pitchFamily="18" charset="0"/>
                <a:cs typeface="Times New Roman" pitchFamily="18" charset="0"/>
              </a:rPr>
              <a:t>Z mgieł rozsnutych nad rzeczką Strugą wyłaniały się coraz liczniejsze szeregi wroga. Ksiądz biegł na ich spotkanie. Jego kapłańska stuła rozwinęła się jak archanielskie skrzydła. Niosły go one już nie po ścierniskach i bruzdach, po skrawku wieśniaczej roli, ale po całej polskiej ziemi. Biegł uzbrojony w krzyż przeciwko wszystkim mocom Antychrysta. Ogarniała go coraz bardziej, coraz zajadlej furia ognia świstem tysięcy kul. (…)</a:t>
            </a:r>
          </a:p>
          <a:p>
            <a:pPr algn="just">
              <a:buNone/>
            </a:pPr>
            <a:r>
              <a:rPr lang="pl-PL" sz="1500" dirty="0" smtClean="0">
                <a:latin typeface="Times New Roman" pitchFamily="18" charset="0"/>
                <a:cs typeface="Times New Roman" pitchFamily="18" charset="0"/>
              </a:rPr>
              <a:t>Ksiądz nie słyszy i nie czuje tej, która uderzyła w kapłańskie czoło. Rozpościera szeroko ramiona, jakby chciał ogarnąć całą polską ziemię, umiłować ją, złączyć ją ze swym sercem na wieki. I tak legł na pobojowisku, ciałem swoim zagradzając nieprzyjacielowi drogę... Chłopcy w zapamiętaniu uderzają na wroga... walczą obok swego poległego kapłana. To on już                          z zaświatów wspomaga ich, podtrzymuje, prowadzi. On daje rozkaz: "Nie ustąpić! Zwyciężyć!" </a:t>
            </a:r>
          </a:p>
          <a:p>
            <a:pPr algn="just">
              <a:buNone/>
            </a:pPr>
            <a:r>
              <a:rPr lang="pl-PL" sz="1500" dirty="0" smtClean="0">
                <a:latin typeface="Times New Roman" pitchFamily="18" charset="0"/>
                <a:cs typeface="Times New Roman" pitchFamily="18" charset="0"/>
              </a:rPr>
              <a:t>Wroga ogarnia lęk przed tymi strasznymi dziećmi, przed niepojętą siłą bijącą z oczu gorejących, twarzy pobladłych i zaciętych. Kładą się pokotem, jak zboże pod ostrzem kosy. Zalegają gęsto krwawe pola... Ginie ich dużo, bardzo dużo; z ośmiuset żołnierzy, trzystu zostało na pobojowisku, ale wróg się cofa, ustępuje, wreszcie jego odwrót zamienia się                     w ucieczkę.</a:t>
            </a:r>
          </a:p>
        </p:txBody>
      </p:sp>
      <p:sp>
        <p:nvSpPr>
          <p:cNvPr id="8" name="pole tekstowe 7"/>
          <p:cNvSpPr txBox="1"/>
          <p:nvPr/>
        </p:nvSpPr>
        <p:spPr>
          <a:xfrm>
            <a:off x="395536" y="5877272"/>
            <a:ext cx="403244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Lic. </a:t>
            </a:r>
            <a:r>
              <a:rPr lang="pl-PL" sz="1000" dirty="0" err="1" smtClean="0">
                <a:latin typeface="Times New Roman" pitchFamily="18" charset="0"/>
                <a:cs typeface="Times New Roman" pitchFamily="18" charset="0"/>
              </a:rPr>
              <a:t>Creative</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commons</a:t>
            </a:r>
            <a:endParaRPr lang="pl-PL" sz="10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Miejsca szczególnego kultu Matki Bożej w Polsce</a:t>
            </a:r>
            <a:br>
              <a:rPr lang="pl-PL" dirty="0" smtClean="0">
                <a:latin typeface="Times New Roman" pitchFamily="18" charset="0"/>
                <a:cs typeface="Times New Roman" pitchFamily="18" charset="0"/>
              </a:rPr>
            </a:br>
            <a:r>
              <a:rPr lang="pl-PL" sz="1500" dirty="0" smtClean="0">
                <a:latin typeface="Times New Roman" pitchFamily="18" charset="0"/>
                <a:cs typeface="Times New Roman" pitchFamily="18" charset="0"/>
              </a:rPr>
              <a:t>Podręcznik, str. 70 - 71</a:t>
            </a:r>
            <a:endParaRPr lang="pl-PL" dirty="0">
              <a:latin typeface="Times New Roman" pitchFamily="18" charset="0"/>
              <a:cs typeface="Times New Roman" pitchFamily="18" charset="0"/>
            </a:endParaRPr>
          </a:p>
        </p:txBody>
      </p:sp>
      <p:pic>
        <p:nvPicPr>
          <p:cNvPr id="4" name="Symbol zastępczy zawartości 3" descr="Poland_topo.jpg"/>
          <p:cNvPicPr>
            <a:picLocks noGrp="1" noChangeAspect="1"/>
          </p:cNvPicPr>
          <p:nvPr>
            <p:ph idx="1"/>
          </p:nvPr>
        </p:nvPicPr>
        <p:blipFill>
          <a:blip r:embed="rId3" cstate="print"/>
          <a:stretch>
            <a:fillRect/>
          </a:stretch>
        </p:blipFill>
        <p:spPr>
          <a:xfrm>
            <a:off x="2438400" y="1784445"/>
            <a:ext cx="4267200" cy="4157472"/>
          </a:xfrm>
        </p:spPr>
      </p:pic>
      <p:sp>
        <p:nvSpPr>
          <p:cNvPr id="5" name="pole tekstowe 4"/>
          <p:cNvSpPr txBox="1"/>
          <p:nvPr/>
        </p:nvSpPr>
        <p:spPr>
          <a:xfrm>
            <a:off x="2483768" y="6237312"/>
            <a:ext cx="4032448" cy="246221"/>
          </a:xfrm>
          <a:prstGeom prst="rect">
            <a:avLst/>
          </a:prstGeom>
          <a:noFill/>
        </p:spPr>
        <p:txBody>
          <a:bodyPr wrap="square" rtlCol="0">
            <a:spAutoFit/>
          </a:bodyPr>
          <a:lstStyle/>
          <a:p>
            <a:r>
              <a:rPr lang="pl-PL" sz="1000" dirty="0" smtClean="0">
                <a:latin typeface="Times New Roman" pitchFamily="18" charset="0"/>
                <a:cs typeface="Times New Roman" pitchFamily="18" charset="0"/>
              </a:rPr>
              <a:t>Fot. Lic. </a:t>
            </a:r>
            <a:r>
              <a:rPr lang="pl-PL" sz="1000" dirty="0" err="1" smtClean="0">
                <a:latin typeface="Times New Roman" pitchFamily="18" charset="0"/>
                <a:cs typeface="Times New Roman" pitchFamily="18" charset="0"/>
              </a:rPr>
              <a:t>Creative</a:t>
            </a:r>
            <a:r>
              <a:rPr lang="pl-PL" sz="1000" dirty="0" smtClean="0">
                <a:latin typeface="Times New Roman" pitchFamily="18" charset="0"/>
                <a:cs typeface="Times New Roman" pitchFamily="18" charset="0"/>
              </a:rPr>
              <a:t> </a:t>
            </a:r>
            <a:r>
              <a:rPr lang="pl-PL" sz="1000" dirty="0" err="1" smtClean="0">
                <a:latin typeface="Times New Roman" pitchFamily="18" charset="0"/>
                <a:cs typeface="Times New Roman" pitchFamily="18" charset="0"/>
              </a:rPr>
              <a:t>commons</a:t>
            </a:r>
            <a:endParaRPr lang="pl-PL" sz="1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atin typeface="Times New Roman" pitchFamily="18" charset="0"/>
                <a:cs typeface="Times New Roman" pitchFamily="18" charset="0"/>
              </a:rPr>
              <a:t>Nabożeństwa do Matki Bożej w Polsce i czciciele Maryi</a:t>
            </a:r>
            <a:endParaRPr lang="pl-PL" dirty="0">
              <a:latin typeface="Times New Roman" pitchFamily="18" charset="0"/>
              <a:cs typeface="Times New Roman" pitchFamily="18" charset="0"/>
            </a:endParaRPr>
          </a:p>
        </p:txBody>
      </p:sp>
      <p:pic>
        <p:nvPicPr>
          <p:cNvPr id="4" name="Symbol zastępczy zawartości 3" descr="Fotolia_29908015_XS.jpg"/>
          <p:cNvPicPr>
            <a:picLocks noGrp="1" noChangeAspect="1"/>
          </p:cNvPicPr>
          <p:nvPr>
            <p:ph idx="1"/>
          </p:nvPr>
        </p:nvPicPr>
        <p:blipFill>
          <a:blip r:embed="rId3" cstate="print"/>
          <a:stretch>
            <a:fillRect/>
          </a:stretch>
        </p:blipFill>
        <p:spPr>
          <a:xfrm>
            <a:off x="1879600" y="2066131"/>
            <a:ext cx="5384800" cy="3594100"/>
          </a:xfrm>
        </p:spPr>
      </p:pic>
      <p:sp>
        <p:nvSpPr>
          <p:cNvPr id="5" name="Prostokąt 4"/>
          <p:cNvSpPr/>
          <p:nvPr/>
        </p:nvSpPr>
        <p:spPr>
          <a:xfrm>
            <a:off x="3635896" y="5877272"/>
            <a:ext cx="1568058" cy="246221"/>
          </a:xfrm>
          <a:prstGeom prst="rect">
            <a:avLst/>
          </a:prstGeom>
        </p:spPr>
        <p:txBody>
          <a:bodyPr wrap="none">
            <a:spAutoFit/>
          </a:bodyPr>
          <a:lstStyle/>
          <a:p>
            <a:r>
              <a:rPr lang="pl-PL" sz="1000" dirty="0" smtClean="0">
                <a:latin typeface="Times New Roman" pitchFamily="18" charset="0"/>
                <a:cs typeface="Times New Roman" pitchFamily="18" charset="0"/>
              </a:rPr>
              <a:t>Fot © </a:t>
            </a:r>
            <a:r>
              <a:rPr lang="pl-PL" sz="1000" dirty="0" err="1" smtClean="0">
                <a:latin typeface="Times New Roman" pitchFamily="18" charset="0"/>
                <a:cs typeface="Times New Roman" pitchFamily="18" charset="0"/>
              </a:rPr>
              <a:t>wajan</a:t>
            </a:r>
            <a:r>
              <a:rPr lang="pl-PL" sz="1000" dirty="0" smtClean="0">
                <a:latin typeface="Times New Roman" pitchFamily="18" charset="0"/>
                <a:cs typeface="Times New Roman" pitchFamily="18" charset="0"/>
              </a:rPr>
              <a:t> – </a:t>
            </a:r>
            <a:r>
              <a:rPr lang="pl-PL" sz="1000" dirty="0" err="1" smtClean="0">
                <a:latin typeface="Times New Roman" pitchFamily="18" charset="0"/>
                <a:cs typeface="Times New Roman" pitchFamily="18" charset="0"/>
              </a:rPr>
              <a:t>Fotolia.com</a:t>
            </a:r>
            <a:endParaRPr lang="pl-PL" sz="1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1046</Words>
  <Application>Microsoft Office PowerPoint</Application>
  <PresentationFormat>Pokaz na ekranie (4:3)</PresentationFormat>
  <Paragraphs>46</Paragraphs>
  <Slides>10</Slides>
  <Notes>10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Kult Maryjny w narodzie polskim</vt:lpstr>
      <vt:lpstr>Jaką rolę odegrała Maryja w Kanie Galilejskiej?</vt:lpstr>
      <vt:lpstr>A jaką w dziejach narodu polskiego?</vt:lpstr>
      <vt:lpstr>Inne wydarzenia związane z Maryją</vt:lpstr>
      <vt:lpstr>Inne wydarzenia związane z Maryją</vt:lpstr>
      <vt:lpstr>Inne wydarzenia związane z Maryją</vt:lpstr>
      <vt:lpstr>Inne wydarzenia związane z Maryją</vt:lpstr>
      <vt:lpstr>Miejsca szczególnego kultu Matki Bożej w Polsce Podręcznik, str. 70 - 71</vt:lpstr>
      <vt:lpstr>Nabożeństwa do Matki Bożej w Polsce i czciciele Maryi</vt:lpstr>
      <vt:lpstr>Notatka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 Maryjny w narodzie polskim</dc:title>
  <dc:creator>Mirco</dc:creator>
  <cp:lastModifiedBy>Mirco</cp:lastModifiedBy>
  <cp:revision>7</cp:revision>
  <dcterms:created xsi:type="dcterms:W3CDTF">2014-01-17T07:44:23Z</dcterms:created>
  <dcterms:modified xsi:type="dcterms:W3CDTF">2014-02-14T08:37:53Z</dcterms:modified>
</cp:coreProperties>
</file>