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4" r:id="rId6"/>
    <p:sldId id="260" r:id="rId7"/>
    <p:sldId id="265" r:id="rId8"/>
    <p:sldId id="261" r:id="rId9"/>
    <p:sldId id="266" r:id="rId10"/>
    <p:sldId id="262" r:id="rId11"/>
    <p:sldId id="263" r:id="rId1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F682EE-2734-4684-BC24-7C382EC85B4C}" type="datetimeFigureOut">
              <a:rPr lang="pl-PL" smtClean="0"/>
              <a:pPr/>
              <a:t>2014-03-10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9DAB82-2D62-4726-AECD-1F07A782BB84}"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3F9DAB82-2D62-4726-AECD-1F07A782BB8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3F9DAB82-2D62-4726-AECD-1F07A782BB84}" type="slidenum">
              <a:rPr lang="pl-PL" smtClean="0"/>
              <a:pPr/>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3F9DAB82-2D62-4726-AECD-1F07A782BB84}" type="slidenum">
              <a:rPr lang="pl-PL" smtClean="0"/>
              <a:pPr/>
              <a:t>11</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3F9DAB82-2D62-4726-AECD-1F07A782BB84}" type="slidenum">
              <a:rPr lang="pl-PL" smtClean="0"/>
              <a:pPr/>
              <a:t>2</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3F9DAB82-2D62-4726-AECD-1F07A782BB84}" type="slidenum">
              <a:rPr lang="pl-PL" smtClean="0"/>
              <a:pPr/>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3F9DAB82-2D62-4726-AECD-1F07A782BB84}" type="slidenum">
              <a:rPr lang="pl-PL" smtClean="0"/>
              <a:pPr/>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3F9DAB82-2D62-4726-AECD-1F07A782BB84}" type="slidenum">
              <a:rPr lang="pl-PL" smtClean="0"/>
              <a:pPr/>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3F9DAB82-2D62-4726-AECD-1F07A782BB84}" type="slidenum">
              <a:rPr lang="pl-PL" smtClean="0"/>
              <a:pPr/>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3F9DAB82-2D62-4726-AECD-1F07A782BB84}" type="slidenum">
              <a:rPr lang="pl-PL" smtClean="0"/>
              <a:pPr/>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3F9DAB82-2D62-4726-AECD-1F07A782BB84}" type="slidenum">
              <a:rPr lang="pl-PL" smtClean="0"/>
              <a:pPr/>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3F9DAB82-2D62-4726-AECD-1F07A782BB84}" type="slidenum">
              <a:rPr lang="pl-PL" smtClean="0"/>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BE03CE26-B95D-4EF9-9C69-379FBC7E8B9D}" type="datetimeFigureOut">
              <a:rPr lang="pl-PL" smtClean="0"/>
              <a:pPr/>
              <a:t>2014-03-10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CED27E8-587E-4EBB-9307-89DACC56D12F}"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E03CE26-B95D-4EF9-9C69-379FBC7E8B9D}" type="datetimeFigureOut">
              <a:rPr lang="pl-PL" smtClean="0"/>
              <a:pPr/>
              <a:t>2014-03-10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CED27E8-587E-4EBB-9307-89DACC56D12F}"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E03CE26-B95D-4EF9-9C69-379FBC7E8B9D}" type="datetimeFigureOut">
              <a:rPr lang="pl-PL" smtClean="0"/>
              <a:pPr/>
              <a:t>2014-03-10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CED27E8-587E-4EBB-9307-89DACC56D12F}"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E03CE26-B95D-4EF9-9C69-379FBC7E8B9D}" type="datetimeFigureOut">
              <a:rPr lang="pl-PL" smtClean="0"/>
              <a:pPr/>
              <a:t>2014-03-10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CED27E8-587E-4EBB-9307-89DACC56D12F}"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E03CE26-B95D-4EF9-9C69-379FBC7E8B9D}" type="datetimeFigureOut">
              <a:rPr lang="pl-PL" smtClean="0"/>
              <a:pPr/>
              <a:t>2014-03-10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CED27E8-587E-4EBB-9307-89DACC56D12F}"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BE03CE26-B95D-4EF9-9C69-379FBC7E8B9D}" type="datetimeFigureOut">
              <a:rPr lang="pl-PL" smtClean="0"/>
              <a:pPr/>
              <a:t>2014-03-10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CED27E8-587E-4EBB-9307-89DACC56D12F}"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BE03CE26-B95D-4EF9-9C69-379FBC7E8B9D}" type="datetimeFigureOut">
              <a:rPr lang="pl-PL" smtClean="0"/>
              <a:pPr/>
              <a:t>2014-03-10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CED27E8-587E-4EBB-9307-89DACC56D12F}"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BE03CE26-B95D-4EF9-9C69-379FBC7E8B9D}" type="datetimeFigureOut">
              <a:rPr lang="pl-PL" smtClean="0"/>
              <a:pPr/>
              <a:t>2014-03-10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CED27E8-587E-4EBB-9307-89DACC56D12F}"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E03CE26-B95D-4EF9-9C69-379FBC7E8B9D}" type="datetimeFigureOut">
              <a:rPr lang="pl-PL" smtClean="0"/>
              <a:pPr/>
              <a:t>2014-03-10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CED27E8-587E-4EBB-9307-89DACC56D12F}"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E03CE26-B95D-4EF9-9C69-379FBC7E8B9D}" type="datetimeFigureOut">
              <a:rPr lang="pl-PL" smtClean="0"/>
              <a:pPr/>
              <a:t>2014-03-10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CED27E8-587E-4EBB-9307-89DACC56D12F}"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E03CE26-B95D-4EF9-9C69-379FBC7E8B9D}" type="datetimeFigureOut">
              <a:rPr lang="pl-PL" smtClean="0"/>
              <a:pPr/>
              <a:t>2014-03-10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CED27E8-587E-4EBB-9307-89DACC56D12F}"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7000"/>
            <a:lum/>
          </a:blip>
          <a:srcRect/>
          <a:stretch>
            <a:fillRect l="-7000" r="-7000"/>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03CE26-B95D-4EF9-9C69-379FBC7E8B9D}" type="datetimeFigureOut">
              <a:rPr lang="pl-PL" smtClean="0"/>
              <a:pPr/>
              <a:t>2014-03-10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D27E8-587E-4EBB-9307-89DACC56D12F}"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teologia.pl/m_k/kkk1s15.ht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file:///D:\Materia&#322;y%20wideo\Film\Misja%20-%20pokuta.wm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latin typeface="Times New Roman" pitchFamily="18" charset="0"/>
                <a:cs typeface="Times New Roman" pitchFamily="18" charset="0"/>
              </a:rPr>
              <a:t>Sumienie- kompas Królestwa Bożego</a:t>
            </a:r>
            <a:endParaRPr lang="pl-PL" dirty="0">
              <a:latin typeface="Times New Roman" pitchFamily="18" charset="0"/>
              <a:cs typeface="Times New Roman" pitchFamily="18" charset="0"/>
            </a:endParaRPr>
          </a:p>
        </p:txBody>
      </p:sp>
      <p:sp>
        <p:nvSpPr>
          <p:cNvPr id="3" name="Podtytuł 2"/>
          <p:cNvSpPr>
            <a:spLocks noGrp="1"/>
          </p:cNvSpPr>
          <p:nvPr>
            <p:ph type="subTitle" idx="1"/>
          </p:nvPr>
        </p:nvSpPr>
        <p:spPr/>
        <p:txBody>
          <a:bodyPr/>
          <a:lstStyle/>
          <a:p>
            <a:r>
              <a:rPr lang="pl-PL" dirty="0" smtClean="0">
                <a:solidFill>
                  <a:schemeClr val="tx1">
                    <a:lumMod val="65000"/>
                    <a:lumOff val="35000"/>
                  </a:schemeClr>
                </a:solidFill>
                <a:latin typeface="Times New Roman" pitchFamily="18" charset="0"/>
                <a:cs typeface="Times New Roman" pitchFamily="18" charset="0"/>
              </a:rPr>
              <a:t>Klasa II LŚ</a:t>
            </a:r>
          </a:p>
          <a:p>
            <a:r>
              <a:rPr lang="pl-PL" dirty="0" smtClean="0">
                <a:solidFill>
                  <a:schemeClr val="tx1">
                    <a:lumMod val="65000"/>
                    <a:lumOff val="35000"/>
                  </a:schemeClr>
                </a:solidFill>
                <a:latin typeface="Times New Roman" pitchFamily="18" charset="0"/>
                <a:cs typeface="Times New Roman" pitchFamily="18" charset="0"/>
              </a:rPr>
              <a:t>Dziś </a:t>
            </a:r>
            <a:r>
              <a:rPr lang="pl-PL" smtClean="0">
                <a:solidFill>
                  <a:schemeClr val="tx1">
                    <a:lumMod val="65000"/>
                    <a:lumOff val="35000"/>
                  </a:schemeClr>
                </a:solidFill>
                <a:latin typeface="Times New Roman" pitchFamily="18" charset="0"/>
                <a:cs typeface="Times New Roman" pitchFamily="18" charset="0"/>
              </a:rPr>
              <a:t>jest </a:t>
            </a:r>
            <a:r>
              <a:rPr lang="pl-PL" smtClean="0">
                <a:solidFill>
                  <a:schemeClr val="tx1">
                    <a:lumMod val="65000"/>
                    <a:lumOff val="35000"/>
                  </a:schemeClr>
                </a:solidFill>
                <a:latin typeface="Times New Roman" pitchFamily="18" charset="0"/>
                <a:cs typeface="Times New Roman" pitchFamily="18" charset="0"/>
              </a:rPr>
              <a:t>10.03.2014 </a:t>
            </a:r>
            <a:r>
              <a:rPr lang="pl-PL" dirty="0" smtClean="0">
                <a:solidFill>
                  <a:schemeClr val="tx1">
                    <a:lumMod val="65000"/>
                    <a:lumOff val="35000"/>
                  </a:schemeClr>
                </a:solidFill>
                <a:latin typeface="Times New Roman" pitchFamily="18" charset="0"/>
                <a:cs typeface="Times New Roman" pitchFamily="18" charset="0"/>
              </a:rPr>
              <a:t>roku</a:t>
            </a:r>
          </a:p>
          <a:p>
            <a:r>
              <a:rPr lang="pl-PL" dirty="0" smtClean="0">
                <a:solidFill>
                  <a:schemeClr val="tx1">
                    <a:lumMod val="65000"/>
                    <a:lumOff val="35000"/>
                  </a:schemeClr>
                </a:solidFill>
                <a:latin typeface="Times New Roman" pitchFamily="18" charset="0"/>
                <a:cs typeface="Times New Roman" pitchFamily="18" charset="0"/>
              </a:rPr>
              <a:t>Do wakacji pozostało </a:t>
            </a:r>
            <a:r>
              <a:rPr lang="pl-PL" dirty="0" smtClean="0">
                <a:solidFill>
                  <a:schemeClr val="tx1">
                    <a:lumMod val="65000"/>
                    <a:lumOff val="35000"/>
                  </a:schemeClr>
                </a:solidFill>
                <a:latin typeface="Times New Roman" pitchFamily="18" charset="0"/>
                <a:cs typeface="Times New Roman" pitchFamily="18" charset="0"/>
              </a:rPr>
              <a:t>109 </a:t>
            </a:r>
            <a:r>
              <a:rPr lang="pl-PL" dirty="0" smtClean="0">
                <a:solidFill>
                  <a:schemeClr val="tx1">
                    <a:lumMod val="65000"/>
                    <a:lumOff val="35000"/>
                  </a:schemeClr>
                </a:solidFill>
                <a:latin typeface="Times New Roman" pitchFamily="18" charset="0"/>
                <a:cs typeface="Times New Roman" pitchFamily="18" charset="0"/>
              </a:rPr>
              <a:t>dni</a:t>
            </a:r>
            <a:endParaRPr lang="pl-PL" dirty="0">
              <a:solidFill>
                <a:schemeClr val="tx1">
                  <a:lumMod val="65000"/>
                  <a:lumOff val="3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Times New Roman" pitchFamily="18" charset="0"/>
                <a:cs typeface="Times New Roman" pitchFamily="18" charset="0"/>
              </a:rPr>
              <a:t>Formacja sumienia</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p:txBody>
          <a:bodyPr>
            <a:normAutofit/>
          </a:bodyPr>
          <a:lstStyle/>
          <a:p>
            <a:pPr>
              <a:buNone/>
            </a:pPr>
            <a:r>
              <a:rPr lang="pl-PL" sz="1600" dirty="0" smtClean="0">
                <a:latin typeface="Times New Roman" pitchFamily="18" charset="0"/>
                <a:cs typeface="Times New Roman" pitchFamily="18" charset="0"/>
              </a:rPr>
              <a:t>KKK 1783 Sumienie powinno być uformowane, a sąd moralny oświecony. Sumienie dobrze uformowane jest prawe i prawdziwe. Formułuje ono swoje sądy, kierując się rozumem, zgodnie z prawdziwym dobrem chcianym przez mądrość Stwórcy. Wychowanie sumienia jest nieodzowne w życiu każdego człowieka, który jest poddawany negatywnym wpływom, a przez grzech – kuszony do wybrania raczej własnego zdania i odrzucenia nauczania pewnego.</a:t>
            </a:r>
          </a:p>
          <a:p>
            <a:pPr>
              <a:buNone/>
            </a:pPr>
            <a:endParaRPr lang="pl-PL" sz="1600" dirty="0" smtClean="0">
              <a:latin typeface="Times New Roman" pitchFamily="18" charset="0"/>
              <a:cs typeface="Times New Roman" pitchFamily="18" charset="0"/>
            </a:endParaRPr>
          </a:p>
          <a:p>
            <a:pPr>
              <a:buNone/>
            </a:pPr>
            <a:r>
              <a:rPr lang="pl-PL" sz="1600" dirty="0" smtClean="0">
                <a:latin typeface="Times New Roman" pitchFamily="18" charset="0"/>
                <a:cs typeface="Times New Roman" pitchFamily="18" charset="0"/>
              </a:rPr>
              <a:t>KKK 1784 Wychowanie sumienia jest zadaniem całego życia. Od najmłodszych lat wprowadza ono dziecko w poznawanie i praktykowanie prawa wewnętrznego, rozpoznawanego przez sumienie. Roztropne wychowanie kształtuje cnoty; chroni lub uwalnia od strachu, egoizmu i pychy, fałszywego poczucia winy i dążeń do upodobania w sobie, zrodzonego z ludzkich słabości i błędów. Wychowanie sumienia zapewnia wolność i prowadzi do pokoju serca.</a:t>
            </a:r>
          </a:p>
          <a:p>
            <a:pPr>
              <a:buNone/>
            </a:pPr>
            <a:endParaRPr lang="pl-PL" sz="1600" dirty="0" smtClean="0">
              <a:latin typeface="Times New Roman" pitchFamily="18" charset="0"/>
              <a:cs typeface="Times New Roman" pitchFamily="18" charset="0"/>
            </a:endParaRPr>
          </a:p>
          <a:p>
            <a:pPr algn="just">
              <a:buNone/>
            </a:pPr>
            <a:r>
              <a:rPr lang="pl-PL" sz="1600" dirty="0" smtClean="0">
                <a:latin typeface="Times New Roman" pitchFamily="18" charset="0"/>
                <a:cs typeface="Times New Roman" pitchFamily="18" charset="0"/>
              </a:rPr>
              <a:t>KKK 1785 W formowaniu sumienia słowo Boże jest światłem na naszej drodze; powinniśmy przyjmować je przez wiarę i modlitwę oraz stosować w praktyce. Powinniśmy także badać nasze sumienie, wpatrując się w krzyż Pana. Jesteśmy wspierani darami Ducha Świętego, wspomagani świadectwem lub radami innych ludzi i prowadzeni pewnym nauczaniem Kościoła (Por. Sobór Watykański II, </a:t>
            </a:r>
            <a:r>
              <a:rPr lang="pl-PL" sz="1600" dirty="0" err="1" smtClean="0">
                <a:latin typeface="Times New Roman" pitchFamily="18" charset="0"/>
                <a:cs typeface="Times New Roman" pitchFamily="18" charset="0"/>
              </a:rPr>
              <a:t>dekl</a:t>
            </a:r>
            <a:r>
              <a:rPr lang="pl-PL" sz="1600" dirty="0" smtClean="0">
                <a:latin typeface="Times New Roman" pitchFamily="18" charset="0"/>
                <a:cs typeface="Times New Roman" pitchFamily="18" charset="0"/>
              </a:rPr>
              <a:t>. </a:t>
            </a:r>
            <a:r>
              <a:rPr lang="pl-PL" sz="1600" dirty="0" err="1" smtClean="0">
                <a:latin typeface="Times New Roman" pitchFamily="18" charset="0"/>
                <a:cs typeface="Times New Roman" pitchFamily="18" charset="0"/>
              </a:rPr>
              <a:t>Dignitatis</a:t>
            </a:r>
            <a:r>
              <a:rPr lang="pl-PL" sz="1600" dirty="0" smtClean="0">
                <a:latin typeface="Times New Roman" pitchFamily="18" charset="0"/>
                <a:cs typeface="Times New Roman" pitchFamily="18" charset="0"/>
              </a:rPr>
              <a:t> </a:t>
            </a:r>
            <a:r>
              <a:rPr lang="pl-PL" sz="1600" dirty="0" err="1" smtClean="0">
                <a:latin typeface="Times New Roman" pitchFamily="18" charset="0"/>
                <a:cs typeface="Times New Roman" pitchFamily="18" charset="0"/>
              </a:rPr>
              <a:t>humanae</a:t>
            </a:r>
            <a:r>
              <a:rPr lang="pl-PL" sz="1600" dirty="0" smtClean="0">
                <a:latin typeface="Times New Roman" pitchFamily="18" charset="0"/>
                <a:cs typeface="Times New Roman" pitchFamily="18" charset="0"/>
              </a:rPr>
              <a:t>, 14).</a:t>
            </a:r>
            <a:endParaRPr lang="pl-PL"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Times New Roman" pitchFamily="18" charset="0"/>
                <a:cs typeface="Times New Roman" pitchFamily="18" charset="0"/>
                <a:hlinkClick r:id="rId3"/>
              </a:rPr>
              <a:t>KKK o sumieniu</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p:txBody>
          <a:bodyPr>
            <a:normAutofit fontScale="55000" lnSpcReduction="20000"/>
          </a:bodyPr>
          <a:lstStyle/>
          <a:p>
            <a:pPr algn="just">
              <a:buNone/>
            </a:pPr>
            <a:r>
              <a:rPr lang="pl-PL" dirty="0" smtClean="0">
                <a:latin typeface="Times New Roman" pitchFamily="18" charset="0"/>
                <a:cs typeface="Times New Roman" pitchFamily="18" charset="0"/>
              </a:rPr>
              <a:t>KKK 1777 Sumienie moralne (Por. </a:t>
            </a:r>
            <a:r>
              <a:rPr lang="pl-PL" dirty="0" err="1" smtClean="0">
                <a:latin typeface="Times New Roman" pitchFamily="18" charset="0"/>
                <a:cs typeface="Times New Roman" pitchFamily="18" charset="0"/>
              </a:rPr>
              <a:t>Rz</a:t>
            </a:r>
            <a:r>
              <a:rPr lang="pl-PL" dirty="0" smtClean="0">
                <a:latin typeface="Times New Roman" pitchFamily="18" charset="0"/>
                <a:cs typeface="Times New Roman" pitchFamily="18" charset="0"/>
              </a:rPr>
              <a:t> 1, 32. obecne we wnętrzu osoby nakazuje jej w odpowiedniej chwili pełnić dobro, a unikać zła. Osądza ono również konkretne wybory, aprobując te, które są dobre, i potępiając te, które są złe (Por. </a:t>
            </a:r>
            <a:r>
              <a:rPr lang="pl-PL" dirty="0" err="1" smtClean="0">
                <a:latin typeface="Times New Roman" pitchFamily="18" charset="0"/>
                <a:cs typeface="Times New Roman" pitchFamily="18" charset="0"/>
              </a:rPr>
              <a:t>Rz</a:t>
            </a:r>
            <a:r>
              <a:rPr lang="pl-PL" dirty="0" smtClean="0">
                <a:latin typeface="Times New Roman" pitchFamily="18" charset="0"/>
                <a:cs typeface="Times New Roman" pitchFamily="18" charset="0"/>
              </a:rPr>
              <a:t> 1, 32). Świadczy ono o autorytecie prawdy odnoszącej się do najwyższego Dobra, do którego osoba ludzka czuje się przyciągana i którego nakazy przyjmuje. Człowiek roztropny słuchając sumienia moralnego, może usłyszeć Boga, który mówi.</a:t>
            </a:r>
          </a:p>
          <a:p>
            <a:pPr algn="just">
              <a:buNone/>
            </a:pPr>
            <a:endParaRPr lang="pl-PL" dirty="0" smtClean="0">
              <a:latin typeface="Times New Roman" pitchFamily="18" charset="0"/>
              <a:cs typeface="Times New Roman" pitchFamily="18" charset="0"/>
            </a:endParaRPr>
          </a:p>
          <a:p>
            <a:pPr algn="just">
              <a:buNone/>
            </a:pPr>
            <a:r>
              <a:rPr lang="pl-PL" dirty="0" smtClean="0">
                <a:latin typeface="Times New Roman" pitchFamily="18" charset="0"/>
                <a:cs typeface="Times New Roman" pitchFamily="18" charset="0"/>
              </a:rPr>
              <a:t>KKK 1778 Sumienie moralne jest sądem rozumu, przez który osoba ludzka rozpoznaje jakość moralną konkretnego czynu, który zamierza wykonać, którego właśnie dokonuje lub którego dokonała. Człowiek we wszystkim tym, co mówi i co czyni, powinien wiernie iść za tym, o czym wie, że jest słuszne i prawe. Właśnie przez sąd swego sumienia człowiek postrzega i rozpoznaje nakazy prawa Bożego:</a:t>
            </a:r>
          </a:p>
          <a:p>
            <a:pPr algn="just">
              <a:buNone/>
            </a:pPr>
            <a:endParaRPr lang="pl-PL" dirty="0" smtClean="0">
              <a:latin typeface="Times New Roman" pitchFamily="18" charset="0"/>
              <a:cs typeface="Times New Roman" pitchFamily="18" charset="0"/>
            </a:endParaRPr>
          </a:p>
          <a:p>
            <a:pPr algn="just">
              <a:buNone/>
            </a:pPr>
            <a:r>
              <a:rPr lang="pl-PL" dirty="0" smtClean="0">
                <a:latin typeface="Times New Roman" pitchFamily="18" charset="0"/>
                <a:cs typeface="Times New Roman" pitchFamily="18" charset="0"/>
              </a:rPr>
              <a:t>Sumienie jest prawem naszego ducha, ale go przewyższa; upomina nas, pozwala poznać odpowiedzialność i obowiązek, obawę i nadzieję... Jest zwiastunem Tego, który tak w świecie natury, jak i łaski, mówi do nas przez zasłonę, poucza nas i nami kieruje. Sumienie jest pierwszym ze wszystkich namiestników Chrystusa (J. H. Newman, List do księcia Norfolku, 5).</a:t>
            </a:r>
            <a:endParaRPr lang="pl-PL"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latin typeface="Times New Roman" pitchFamily="18" charset="0"/>
                <a:cs typeface="Times New Roman" pitchFamily="18" charset="0"/>
              </a:rPr>
              <a:t>Ilustracja filmowa</a:t>
            </a:r>
            <a:endParaRPr lang="pl-PL" dirty="0">
              <a:latin typeface="Times New Roman" pitchFamily="18" charset="0"/>
              <a:cs typeface="Times New Roman" pitchFamily="18" charset="0"/>
            </a:endParaRPr>
          </a:p>
        </p:txBody>
      </p:sp>
      <p:pic>
        <p:nvPicPr>
          <p:cNvPr id="1026" name="Picture 2">
            <a:hlinkClick r:id="rId3" action="ppaction://program"/>
          </p:cNvPr>
          <p:cNvPicPr>
            <a:picLocks noGrp="1" noChangeAspect="1" noChangeArrowheads="1"/>
          </p:cNvPicPr>
          <p:nvPr>
            <p:ph idx="1"/>
          </p:nvPr>
        </p:nvPicPr>
        <p:blipFill>
          <a:blip r:embed="rId4" cstate="print"/>
          <a:srcRect/>
          <a:stretch>
            <a:fillRect/>
          </a:stretch>
        </p:blipFill>
        <p:spPr bwMode="auto">
          <a:xfrm>
            <a:off x="1554691" y="1600200"/>
            <a:ext cx="6034617"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latin typeface="Times New Roman" pitchFamily="18" charset="0"/>
                <a:cs typeface="Times New Roman" pitchFamily="18" charset="0"/>
              </a:rPr>
              <a:t>Spróbujmy zdefiniować sumienie</a:t>
            </a:r>
            <a:br>
              <a:rPr lang="pl-PL" dirty="0" smtClean="0">
                <a:latin typeface="Times New Roman" pitchFamily="18" charset="0"/>
                <a:cs typeface="Times New Roman" pitchFamily="18" charset="0"/>
              </a:rPr>
            </a:br>
            <a:r>
              <a:rPr lang="pl-PL" sz="1700" dirty="0" smtClean="0">
                <a:latin typeface="Times New Roman" pitchFamily="18" charset="0"/>
                <a:cs typeface="Times New Roman" pitchFamily="18" charset="0"/>
              </a:rPr>
              <a:t>Podręcznik, str. 81 - 82</a:t>
            </a:r>
            <a:endParaRPr lang="pl-PL" sz="1700" dirty="0">
              <a:latin typeface="Times New Roman" pitchFamily="18" charset="0"/>
              <a:cs typeface="Times New Roman" pitchFamily="18" charset="0"/>
            </a:endParaRPr>
          </a:p>
        </p:txBody>
      </p:sp>
      <p:pic>
        <p:nvPicPr>
          <p:cNvPr id="4" name="Symbol zastępczy zawartości 3" descr="Fotolia_55526526_XS.jpg"/>
          <p:cNvPicPr>
            <a:picLocks noGrp="1" noChangeAspect="1"/>
          </p:cNvPicPr>
          <p:nvPr>
            <p:ph idx="1"/>
          </p:nvPr>
        </p:nvPicPr>
        <p:blipFill>
          <a:blip r:embed="rId3" cstate="print"/>
          <a:stretch>
            <a:fillRect/>
          </a:stretch>
        </p:blipFill>
        <p:spPr>
          <a:xfrm>
            <a:off x="0" y="1916832"/>
            <a:ext cx="4248472" cy="4248472"/>
          </a:xfrm>
        </p:spPr>
      </p:pic>
      <p:pic>
        <p:nvPicPr>
          <p:cNvPr id="5" name="Obraz 4" descr="Fotolia_47327178_XS.jpg"/>
          <p:cNvPicPr>
            <a:picLocks noChangeAspect="1"/>
          </p:cNvPicPr>
          <p:nvPr/>
        </p:nvPicPr>
        <p:blipFill>
          <a:blip r:embed="rId4" cstate="print"/>
          <a:stretch>
            <a:fillRect/>
          </a:stretch>
        </p:blipFill>
        <p:spPr>
          <a:xfrm>
            <a:off x="4122225" y="2060848"/>
            <a:ext cx="5021775" cy="374441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Times New Roman" pitchFamily="18" charset="0"/>
                <a:cs typeface="Times New Roman" pitchFamily="18" charset="0"/>
              </a:rPr>
              <a:t>Od czego zależy reakcja sumienia?</a:t>
            </a:r>
            <a:endParaRPr lang="pl-PL" dirty="0">
              <a:latin typeface="Times New Roman" pitchFamily="18" charset="0"/>
              <a:cs typeface="Times New Roman" pitchFamily="18" charset="0"/>
            </a:endParaRPr>
          </a:p>
        </p:txBody>
      </p:sp>
      <p:sp>
        <p:nvSpPr>
          <p:cNvPr id="3" name="Symbol zastępczy tekstu 2"/>
          <p:cNvSpPr>
            <a:spLocks noGrp="1"/>
          </p:cNvSpPr>
          <p:nvPr>
            <p:ph type="body" idx="1"/>
          </p:nvPr>
        </p:nvSpPr>
        <p:spPr/>
        <p:txBody>
          <a:bodyPr/>
          <a:lstStyle/>
          <a:p>
            <a:pPr algn="ctr"/>
            <a:r>
              <a:rPr lang="pl-PL" b="0" dirty="0" err="1" smtClean="0">
                <a:latin typeface="Times New Roman" pitchFamily="18" charset="0"/>
                <a:cs typeface="Times New Roman" pitchFamily="18" charset="0"/>
              </a:rPr>
              <a:t>Przeduczynkowe</a:t>
            </a:r>
            <a:endParaRPr lang="pl-PL" b="0" dirty="0">
              <a:latin typeface="Times New Roman" pitchFamily="18" charset="0"/>
              <a:cs typeface="Times New Roman" pitchFamily="18" charset="0"/>
            </a:endParaRPr>
          </a:p>
        </p:txBody>
      </p:sp>
      <p:pic>
        <p:nvPicPr>
          <p:cNvPr id="7" name="Symbol zastępczy zawartości 6" descr="Fotolia_22054795_XS.jpg"/>
          <p:cNvPicPr>
            <a:picLocks noGrp="1" noChangeAspect="1"/>
          </p:cNvPicPr>
          <p:nvPr>
            <p:ph sz="half" idx="2"/>
          </p:nvPr>
        </p:nvPicPr>
        <p:blipFill>
          <a:blip r:embed="rId3" cstate="print"/>
          <a:stretch>
            <a:fillRect/>
          </a:stretch>
        </p:blipFill>
        <p:spPr>
          <a:xfrm>
            <a:off x="881384" y="2174875"/>
            <a:ext cx="3191820" cy="3951288"/>
          </a:xfrm>
        </p:spPr>
      </p:pic>
      <p:sp>
        <p:nvSpPr>
          <p:cNvPr id="5" name="Symbol zastępczy tekstu 4"/>
          <p:cNvSpPr>
            <a:spLocks noGrp="1"/>
          </p:cNvSpPr>
          <p:nvPr>
            <p:ph type="body" sz="quarter" idx="3"/>
          </p:nvPr>
        </p:nvSpPr>
        <p:spPr/>
        <p:txBody>
          <a:bodyPr/>
          <a:lstStyle/>
          <a:p>
            <a:pPr algn="ctr"/>
            <a:r>
              <a:rPr lang="pl-PL" b="0" dirty="0" smtClean="0">
                <a:latin typeface="Times New Roman" pitchFamily="18" charset="0"/>
                <a:cs typeface="Times New Roman" pitchFamily="18" charset="0"/>
              </a:rPr>
              <a:t>Postępowanie wbrew sumieniu</a:t>
            </a:r>
            <a:endParaRPr lang="pl-PL" b="0" dirty="0">
              <a:latin typeface="Times New Roman" pitchFamily="18" charset="0"/>
              <a:cs typeface="Times New Roman" pitchFamily="18" charset="0"/>
            </a:endParaRPr>
          </a:p>
        </p:txBody>
      </p:sp>
      <p:sp>
        <p:nvSpPr>
          <p:cNvPr id="6" name="Symbol zastępczy zawartości 5"/>
          <p:cNvSpPr>
            <a:spLocks noGrp="1"/>
          </p:cNvSpPr>
          <p:nvPr>
            <p:ph sz="quarter" idx="4"/>
          </p:nvPr>
        </p:nvSpPr>
        <p:spPr/>
        <p:txBody>
          <a:bodyPr>
            <a:normAutofit fontScale="92500" lnSpcReduction="10000"/>
          </a:bodyPr>
          <a:lstStyle/>
          <a:p>
            <a:pPr algn="just">
              <a:buNone/>
            </a:pPr>
            <a:r>
              <a:rPr lang="pl-PL" dirty="0" smtClean="0">
                <a:latin typeface="Times New Roman" pitchFamily="18" charset="0"/>
                <a:cs typeface="Times New Roman" pitchFamily="18" charset="0"/>
              </a:rPr>
              <a:t>KKK 1790 Człowiek powinien być zawsze posłuszny pewnemu sądowi swojego sumienia. Gdyby dobrowolnie działał przeciw takiemu sumieniu, potępiałby sam siebie. Zdarza się jednak, że sumienie znajduje się w ignorancji i wydaje błędne sądy o czynach, które mają być dokonane lub już zostały dokonane.</a:t>
            </a:r>
            <a:endParaRPr lang="pl-PL"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Times New Roman" pitchFamily="18" charset="0"/>
                <a:cs typeface="Times New Roman" pitchFamily="18" charset="0"/>
              </a:rPr>
              <a:t>Od czego zależy reakcja sumienia?</a:t>
            </a:r>
            <a:endParaRPr lang="pl-PL" dirty="0">
              <a:latin typeface="Times New Roman" pitchFamily="18" charset="0"/>
              <a:cs typeface="Times New Roman" pitchFamily="18" charset="0"/>
            </a:endParaRPr>
          </a:p>
        </p:txBody>
      </p:sp>
      <p:sp>
        <p:nvSpPr>
          <p:cNvPr id="3" name="Symbol zastępczy tekstu 2"/>
          <p:cNvSpPr>
            <a:spLocks noGrp="1"/>
          </p:cNvSpPr>
          <p:nvPr>
            <p:ph type="body" idx="1"/>
          </p:nvPr>
        </p:nvSpPr>
        <p:spPr/>
        <p:txBody>
          <a:bodyPr/>
          <a:lstStyle/>
          <a:p>
            <a:pPr algn="ctr"/>
            <a:r>
              <a:rPr lang="pl-PL" b="0" dirty="0" err="1" smtClean="0">
                <a:latin typeface="Times New Roman" pitchFamily="18" charset="0"/>
                <a:cs typeface="Times New Roman" pitchFamily="18" charset="0"/>
              </a:rPr>
              <a:t>pouczynkowe</a:t>
            </a:r>
            <a:endParaRPr lang="pl-PL" b="0" dirty="0">
              <a:latin typeface="Times New Roman" pitchFamily="18" charset="0"/>
              <a:cs typeface="Times New Roman" pitchFamily="18" charset="0"/>
            </a:endParaRPr>
          </a:p>
        </p:txBody>
      </p:sp>
      <p:pic>
        <p:nvPicPr>
          <p:cNvPr id="7" name="Symbol zastępczy zawartości 6" descr="Fotolia_22054795_XS.jpg"/>
          <p:cNvPicPr>
            <a:picLocks noGrp="1" noChangeAspect="1"/>
          </p:cNvPicPr>
          <p:nvPr>
            <p:ph sz="half" idx="2"/>
          </p:nvPr>
        </p:nvPicPr>
        <p:blipFill>
          <a:blip r:embed="rId3" cstate="print"/>
          <a:stretch>
            <a:fillRect/>
          </a:stretch>
        </p:blipFill>
        <p:spPr>
          <a:xfrm>
            <a:off x="881384" y="3000525"/>
            <a:ext cx="3191820" cy="2299987"/>
          </a:xfrm>
        </p:spPr>
      </p:pic>
      <p:sp>
        <p:nvSpPr>
          <p:cNvPr id="5" name="Symbol zastępczy tekstu 4"/>
          <p:cNvSpPr>
            <a:spLocks noGrp="1"/>
          </p:cNvSpPr>
          <p:nvPr>
            <p:ph type="body" sz="quarter" idx="3"/>
          </p:nvPr>
        </p:nvSpPr>
        <p:spPr/>
        <p:txBody>
          <a:bodyPr/>
          <a:lstStyle/>
          <a:p>
            <a:pPr algn="ctr"/>
            <a:endParaRPr lang="pl-PL" b="0" dirty="0">
              <a:latin typeface="Times New Roman" pitchFamily="18" charset="0"/>
              <a:cs typeface="Times New Roman" pitchFamily="18" charset="0"/>
            </a:endParaRPr>
          </a:p>
        </p:txBody>
      </p:sp>
      <p:sp>
        <p:nvSpPr>
          <p:cNvPr id="6" name="Symbol zastępczy zawartości 5"/>
          <p:cNvSpPr>
            <a:spLocks noGrp="1"/>
          </p:cNvSpPr>
          <p:nvPr>
            <p:ph sz="quarter" idx="4"/>
          </p:nvPr>
        </p:nvSpPr>
        <p:spPr/>
        <p:txBody>
          <a:bodyPr>
            <a:normAutofit fontScale="77500" lnSpcReduction="20000"/>
          </a:bodyPr>
          <a:lstStyle/>
          <a:p>
            <a:pPr algn="just">
              <a:buNone/>
            </a:pPr>
            <a:r>
              <a:rPr lang="pl-PL" dirty="0" smtClean="0">
                <a:latin typeface="Times New Roman" pitchFamily="18" charset="0"/>
                <a:cs typeface="Times New Roman" pitchFamily="18" charset="0"/>
              </a:rPr>
              <a:t>KKK 1794 Dobre i czyste sumienie jest oświecane przez prawdziwą wiarę. Albowiem miłość wypływa równocześnie "z czystego serca, dobrego sumienia i wiary nieobłudnej" (1 Tm 1, 5) (Por. 1 Tm 3, 9; 2 Tm 1, 3; 1 P 3, 21; </a:t>
            </a:r>
            <a:r>
              <a:rPr lang="pl-PL" dirty="0" err="1" smtClean="0">
                <a:latin typeface="Times New Roman" pitchFamily="18" charset="0"/>
                <a:cs typeface="Times New Roman" pitchFamily="18" charset="0"/>
              </a:rPr>
              <a:t>Dz</a:t>
            </a:r>
            <a:r>
              <a:rPr lang="pl-PL" dirty="0" smtClean="0">
                <a:latin typeface="Times New Roman" pitchFamily="18" charset="0"/>
                <a:cs typeface="Times New Roman" pitchFamily="18" charset="0"/>
              </a:rPr>
              <a:t> 24, 16.:</a:t>
            </a:r>
          </a:p>
          <a:p>
            <a:pPr algn="just">
              <a:buNone/>
            </a:pPr>
            <a:endParaRPr lang="pl-PL" dirty="0" smtClean="0">
              <a:latin typeface="Times New Roman" pitchFamily="18" charset="0"/>
              <a:cs typeface="Times New Roman" pitchFamily="18" charset="0"/>
            </a:endParaRPr>
          </a:p>
          <a:p>
            <a:pPr algn="just">
              <a:buNone/>
            </a:pPr>
            <a:r>
              <a:rPr lang="pl-PL" dirty="0" smtClean="0">
                <a:latin typeface="Times New Roman" pitchFamily="18" charset="0"/>
                <a:cs typeface="Times New Roman" pitchFamily="18" charset="0"/>
              </a:rPr>
              <a:t>Im bardziej więc decydującą rolę odgrywa prawe sumienie, tym więcej osoby i społeczności ludzkie unikają ślepej samowoli i starają się dostosować do obiektywnych norm moralności ( Sobór Watykański II, </a:t>
            </a:r>
            <a:r>
              <a:rPr lang="pl-PL" dirty="0" err="1" smtClean="0">
                <a:latin typeface="Times New Roman" pitchFamily="18" charset="0"/>
                <a:cs typeface="Times New Roman" pitchFamily="18" charset="0"/>
              </a:rPr>
              <a:t>konst</a:t>
            </a:r>
            <a:r>
              <a:rPr lang="pl-PL" dirty="0" smtClean="0">
                <a:latin typeface="Times New Roman" pitchFamily="18" charset="0"/>
                <a:cs typeface="Times New Roman" pitchFamily="18" charset="0"/>
              </a:rPr>
              <a:t>. </a:t>
            </a:r>
            <a:r>
              <a:rPr lang="pl-PL" dirty="0" err="1" smtClean="0">
                <a:latin typeface="Times New Roman" pitchFamily="18" charset="0"/>
                <a:cs typeface="Times New Roman" pitchFamily="18" charset="0"/>
              </a:rPr>
              <a:t>Gaudium</a:t>
            </a:r>
            <a:r>
              <a:rPr lang="pl-PL" dirty="0" smtClean="0">
                <a:latin typeface="Times New Roman" pitchFamily="18" charset="0"/>
                <a:cs typeface="Times New Roman" pitchFamily="18" charset="0"/>
              </a:rPr>
              <a:t> et </a:t>
            </a:r>
            <a:r>
              <a:rPr lang="pl-PL" dirty="0" err="1" smtClean="0">
                <a:latin typeface="Times New Roman" pitchFamily="18" charset="0"/>
                <a:cs typeface="Times New Roman" pitchFamily="18" charset="0"/>
              </a:rPr>
              <a:t>spes</a:t>
            </a:r>
            <a:r>
              <a:rPr lang="pl-PL" dirty="0" smtClean="0">
                <a:latin typeface="Times New Roman" pitchFamily="18" charset="0"/>
                <a:cs typeface="Times New Roman" pitchFamily="18" charset="0"/>
              </a:rPr>
              <a:t>, 16).</a:t>
            </a:r>
            <a:endParaRPr lang="pl-PL" dirty="0">
              <a:latin typeface="Times New Roman" pitchFamily="18" charset="0"/>
              <a:cs typeface="Times New Roman" pitchFamily="18" charset="0"/>
            </a:endParaRPr>
          </a:p>
        </p:txBody>
      </p:sp>
      <p:sp>
        <p:nvSpPr>
          <p:cNvPr id="8" name="Prostokąt 7"/>
          <p:cNvSpPr/>
          <p:nvPr/>
        </p:nvSpPr>
        <p:spPr>
          <a:xfrm>
            <a:off x="1331640" y="5517232"/>
            <a:ext cx="1571264" cy="246221"/>
          </a:xfrm>
          <a:prstGeom prst="rect">
            <a:avLst/>
          </a:prstGeom>
        </p:spPr>
        <p:txBody>
          <a:bodyPr wrap="none">
            <a:spAutoFit/>
          </a:bodyPr>
          <a:lstStyle/>
          <a:p>
            <a:r>
              <a:rPr lang="pl-PL" sz="1000" dirty="0" smtClean="0">
                <a:latin typeface="Times New Roman" pitchFamily="18" charset="0"/>
                <a:cs typeface="Times New Roman" pitchFamily="18" charset="0"/>
              </a:rPr>
              <a:t>Fot. © </a:t>
            </a:r>
            <a:r>
              <a:rPr lang="pl-PL" sz="1000" dirty="0" err="1" smtClean="0">
                <a:latin typeface="Times New Roman" pitchFamily="18" charset="0"/>
                <a:cs typeface="Times New Roman" pitchFamily="18" charset="0"/>
              </a:rPr>
              <a:t>JackF</a:t>
            </a:r>
            <a:r>
              <a:rPr lang="pl-PL" sz="1000" dirty="0" smtClean="0">
                <a:latin typeface="Times New Roman" pitchFamily="18" charset="0"/>
                <a:cs typeface="Times New Roman" pitchFamily="18" charset="0"/>
              </a:rPr>
              <a:t> - </a:t>
            </a:r>
            <a:r>
              <a:rPr lang="pl-PL" sz="1000" dirty="0" err="1" smtClean="0">
                <a:latin typeface="Times New Roman" pitchFamily="18" charset="0"/>
                <a:cs typeface="Times New Roman" pitchFamily="18" charset="0"/>
              </a:rPr>
              <a:t>Fotolia.com</a:t>
            </a:r>
            <a:endParaRPr lang="pl-PL" sz="1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Times New Roman" pitchFamily="18" charset="0"/>
                <a:cs typeface="Times New Roman" pitchFamily="18" charset="0"/>
              </a:rPr>
              <a:t>Błędy sumienia</a:t>
            </a:r>
            <a:endParaRPr lang="pl-PL" dirty="0">
              <a:latin typeface="Times New Roman" pitchFamily="18" charset="0"/>
              <a:cs typeface="Times New Roman" pitchFamily="18" charset="0"/>
            </a:endParaRPr>
          </a:p>
        </p:txBody>
      </p:sp>
      <p:sp>
        <p:nvSpPr>
          <p:cNvPr id="3" name="Symbol zastępczy tekstu 2"/>
          <p:cNvSpPr>
            <a:spLocks noGrp="1"/>
          </p:cNvSpPr>
          <p:nvPr>
            <p:ph type="body" idx="1"/>
          </p:nvPr>
        </p:nvSpPr>
        <p:spPr/>
        <p:txBody>
          <a:bodyPr/>
          <a:lstStyle/>
          <a:p>
            <a:pPr algn="ctr"/>
            <a:r>
              <a:rPr lang="pl-PL" b="0" dirty="0" smtClean="0">
                <a:latin typeface="Times New Roman" pitchFamily="18" charset="0"/>
                <a:cs typeface="Times New Roman" pitchFamily="18" charset="0"/>
              </a:rPr>
              <a:t>Przytępione</a:t>
            </a:r>
            <a:endParaRPr lang="pl-PL" b="0" dirty="0">
              <a:latin typeface="Times New Roman" pitchFamily="18" charset="0"/>
              <a:cs typeface="Times New Roman" pitchFamily="18" charset="0"/>
            </a:endParaRPr>
          </a:p>
        </p:txBody>
      </p:sp>
      <p:pic>
        <p:nvPicPr>
          <p:cNvPr id="7" name="Symbol zastępczy zawartości 6" descr="Fotolia_61100177_XS.jpg"/>
          <p:cNvPicPr>
            <a:picLocks noGrp="1" noChangeAspect="1"/>
          </p:cNvPicPr>
          <p:nvPr>
            <p:ph sz="half" idx="2"/>
          </p:nvPr>
        </p:nvPicPr>
        <p:blipFill>
          <a:blip r:embed="rId3" cstate="print"/>
          <a:stretch>
            <a:fillRect/>
          </a:stretch>
        </p:blipFill>
        <p:spPr>
          <a:xfrm>
            <a:off x="501650" y="2174875"/>
            <a:ext cx="3951288" cy="3951288"/>
          </a:xfrm>
        </p:spPr>
      </p:pic>
      <p:sp>
        <p:nvSpPr>
          <p:cNvPr id="5" name="Symbol zastępczy tekstu 4"/>
          <p:cNvSpPr>
            <a:spLocks noGrp="1"/>
          </p:cNvSpPr>
          <p:nvPr>
            <p:ph type="body" sz="quarter" idx="3"/>
          </p:nvPr>
        </p:nvSpPr>
        <p:spPr/>
        <p:txBody>
          <a:bodyPr/>
          <a:lstStyle/>
          <a:p>
            <a:pPr algn="ctr"/>
            <a:endParaRPr lang="pl-PL" b="0" dirty="0">
              <a:latin typeface="Times New Roman" pitchFamily="18" charset="0"/>
              <a:cs typeface="Times New Roman" pitchFamily="18" charset="0"/>
            </a:endParaRPr>
          </a:p>
        </p:txBody>
      </p:sp>
      <p:sp>
        <p:nvSpPr>
          <p:cNvPr id="6" name="Symbol zastępczy zawartości 5"/>
          <p:cNvSpPr>
            <a:spLocks noGrp="1"/>
          </p:cNvSpPr>
          <p:nvPr>
            <p:ph sz="quarter" idx="4"/>
          </p:nvPr>
        </p:nvSpPr>
        <p:spPr/>
        <p:txBody>
          <a:bodyPr/>
          <a:lstStyle/>
          <a:p>
            <a:pPr algn="just">
              <a:buNone/>
            </a:pPr>
            <a:r>
              <a:rPr lang="pl-PL" dirty="0" smtClean="0">
                <a:latin typeface="Times New Roman" pitchFamily="18" charset="0"/>
                <a:cs typeface="Times New Roman" pitchFamily="18" charset="0"/>
              </a:rPr>
              <a:t>KKK 1786 Sumienie, stając wobec wyboru moralnego, może wydać zarówno prawy sąd zgodny z rozumem i prawem Bożym, jak i – przeciwnie – sąd błędny, który od tego odbiega.</a:t>
            </a:r>
            <a:endParaRPr lang="pl-PL" dirty="0">
              <a:latin typeface="Times New Roman" pitchFamily="18" charset="0"/>
              <a:cs typeface="Times New Roman" pitchFamily="18" charset="0"/>
            </a:endParaRPr>
          </a:p>
        </p:txBody>
      </p:sp>
      <p:sp>
        <p:nvSpPr>
          <p:cNvPr id="8" name="Prostokąt 7"/>
          <p:cNvSpPr/>
          <p:nvPr/>
        </p:nvSpPr>
        <p:spPr>
          <a:xfrm>
            <a:off x="1115616" y="6237312"/>
            <a:ext cx="1773242" cy="246221"/>
          </a:xfrm>
          <a:prstGeom prst="rect">
            <a:avLst/>
          </a:prstGeom>
        </p:spPr>
        <p:txBody>
          <a:bodyPr wrap="none">
            <a:spAutoFit/>
          </a:bodyPr>
          <a:lstStyle/>
          <a:p>
            <a:r>
              <a:rPr lang="pl-PL" sz="1000" dirty="0" smtClean="0">
                <a:latin typeface="Times New Roman" pitchFamily="18" charset="0"/>
                <a:cs typeface="Times New Roman" pitchFamily="18" charset="0"/>
              </a:rPr>
              <a:t>Fot © </a:t>
            </a:r>
            <a:r>
              <a:rPr lang="pl-PL" sz="1000" dirty="0" err="1" smtClean="0">
                <a:latin typeface="Times New Roman" pitchFamily="18" charset="0"/>
                <a:cs typeface="Times New Roman" pitchFamily="18" charset="0"/>
              </a:rPr>
              <a:t>ArtFamily</a:t>
            </a:r>
            <a:r>
              <a:rPr lang="pl-PL" sz="1000" dirty="0" smtClean="0">
                <a:latin typeface="Times New Roman" pitchFamily="18" charset="0"/>
                <a:cs typeface="Times New Roman" pitchFamily="18" charset="0"/>
              </a:rPr>
              <a:t> - </a:t>
            </a:r>
            <a:r>
              <a:rPr lang="pl-PL" sz="1000" dirty="0" err="1" smtClean="0">
                <a:latin typeface="Times New Roman" pitchFamily="18" charset="0"/>
                <a:cs typeface="Times New Roman" pitchFamily="18" charset="0"/>
              </a:rPr>
              <a:t>Fotolia.com</a:t>
            </a:r>
            <a:endParaRPr lang="pl-PL" sz="1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Times New Roman" pitchFamily="18" charset="0"/>
                <a:cs typeface="Times New Roman" pitchFamily="18" charset="0"/>
              </a:rPr>
              <a:t>Błędy sumienia</a:t>
            </a:r>
            <a:endParaRPr lang="pl-PL" dirty="0">
              <a:latin typeface="Times New Roman" pitchFamily="18" charset="0"/>
              <a:cs typeface="Times New Roman" pitchFamily="18" charset="0"/>
            </a:endParaRPr>
          </a:p>
        </p:txBody>
      </p:sp>
      <p:sp>
        <p:nvSpPr>
          <p:cNvPr id="3" name="Symbol zastępczy tekstu 2"/>
          <p:cNvSpPr>
            <a:spLocks noGrp="1"/>
          </p:cNvSpPr>
          <p:nvPr>
            <p:ph type="body" idx="1"/>
          </p:nvPr>
        </p:nvSpPr>
        <p:spPr/>
        <p:txBody>
          <a:bodyPr/>
          <a:lstStyle/>
          <a:p>
            <a:pPr algn="ctr"/>
            <a:r>
              <a:rPr lang="pl-PL" b="0" dirty="0" err="1" smtClean="0">
                <a:latin typeface="Times New Roman" pitchFamily="18" charset="0"/>
                <a:cs typeface="Times New Roman" pitchFamily="18" charset="0"/>
              </a:rPr>
              <a:t>Skrupulanckie</a:t>
            </a:r>
            <a:endParaRPr lang="pl-PL" b="0" dirty="0">
              <a:latin typeface="Times New Roman" pitchFamily="18" charset="0"/>
              <a:cs typeface="Times New Roman" pitchFamily="18" charset="0"/>
            </a:endParaRPr>
          </a:p>
        </p:txBody>
      </p:sp>
      <p:pic>
        <p:nvPicPr>
          <p:cNvPr id="7" name="Symbol zastępczy zawartości 6" descr="Fotolia_61100177_XS.jpg"/>
          <p:cNvPicPr>
            <a:picLocks noGrp="1" noChangeAspect="1"/>
          </p:cNvPicPr>
          <p:nvPr>
            <p:ph sz="half" idx="2"/>
          </p:nvPr>
        </p:nvPicPr>
        <p:blipFill>
          <a:blip r:embed="rId3" cstate="print"/>
          <a:stretch>
            <a:fillRect/>
          </a:stretch>
        </p:blipFill>
        <p:spPr>
          <a:xfrm>
            <a:off x="617864" y="2174875"/>
            <a:ext cx="3718859" cy="3951288"/>
          </a:xfrm>
        </p:spPr>
      </p:pic>
      <p:sp>
        <p:nvSpPr>
          <p:cNvPr id="5" name="Symbol zastępczy tekstu 4"/>
          <p:cNvSpPr>
            <a:spLocks noGrp="1"/>
          </p:cNvSpPr>
          <p:nvPr>
            <p:ph type="body" sz="quarter" idx="3"/>
          </p:nvPr>
        </p:nvSpPr>
        <p:spPr/>
        <p:txBody>
          <a:bodyPr/>
          <a:lstStyle/>
          <a:p>
            <a:pPr algn="ctr"/>
            <a:endParaRPr lang="pl-PL" b="0" dirty="0">
              <a:latin typeface="Times New Roman" pitchFamily="18" charset="0"/>
              <a:cs typeface="Times New Roman" pitchFamily="18" charset="0"/>
            </a:endParaRPr>
          </a:p>
        </p:txBody>
      </p:sp>
      <p:sp>
        <p:nvSpPr>
          <p:cNvPr id="6" name="Symbol zastępczy zawartości 5"/>
          <p:cNvSpPr>
            <a:spLocks noGrp="1"/>
          </p:cNvSpPr>
          <p:nvPr>
            <p:ph sz="quarter" idx="4"/>
          </p:nvPr>
        </p:nvSpPr>
        <p:spPr/>
        <p:txBody>
          <a:bodyPr/>
          <a:lstStyle/>
          <a:p>
            <a:pPr algn="just">
              <a:buNone/>
            </a:pPr>
            <a:r>
              <a:rPr lang="pl-PL" dirty="0" smtClean="0">
                <a:latin typeface="Times New Roman" pitchFamily="18" charset="0"/>
                <a:cs typeface="Times New Roman" pitchFamily="18" charset="0"/>
              </a:rPr>
              <a:t>KKK 1787 Niekiedy człowiek spotyka się z sytuacjami, które czynią sąd moralny mniej pewnym i utrudniają decyzję. Powinien jednak zawsze szukać tego, co jest słuszne i dobre, oraz rozeznawać wolę Bożą wyrażoną w prawie Bożym.</a:t>
            </a:r>
            <a:endParaRPr lang="pl-PL" dirty="0">
              <a:latin typeface="Times New Roman" pitchFamily="18" charset="0"/>
              <a:cs typeface="Times New Roman" pitchFamily="18" charset="0"/>
            </a:endParaRPr>
          </a:p>
        </p:txBody>
      </p:sp>
      <p:sp>
        <p:nvSpPr>
          <p:cNvPr id="8" name="Prostokąt 7"/>
          <p:cNvSpPr/>
          <p:nvPr/>
        </p:nvSpPr>
        <p:spPr>
          <a:xfrm>
            <a:off x="1115616" y="6237312"/>
            <a:ext cx="1773242" cy="246221"/>
          </a:xfrm>
          <a:prstGeom prst="rect">
            <a:avLst/>
          </a:prstGeom>
        </p:spPr>
        <p:txBody>
          <a:bodyPr wrap="none">
            <a:spAutoFit/>
          </a:bodyPr>
          <a:lstStyle/>
          <a:p>
            <a:r>
              <a:rPr lang="pl-PL" sz="1000" dirty="0" smtClean="0">
                <a:latin typeface="Times New Roman" pitchFamily="18" charset="0"/>
                <a:cs typeface="Times New Roman" pitchFamily="18" charset="0"/>
              </a:rPr>
              <a:t>Fot © </a:t>
            </a:r>
            <a:r>
              <a:rPr lang="pl-PL" sz="1000" dirty="0" err="1" smtClean="0">
                <a:latin typeface="Times New Roman" pitchFamily="18" charset="0"/>
                <a:cs typeface="Times New Roman" pitchFamily="18" charset="0"/>
              </a:rPr>
              <a:t>ArtFamily</a:t>
            </a:r>
            <a:r>
              <a:rPr lang="pl-PL" sz="1000" dirty="0" smtClean="0">
                <a:latin typeface="Times New Roman" pitchFamily="18" charset="0"/>
                <a:cs typeface="Times New Roman" pitchFamily="18" charset="0"/>
              </a:rPr>
              <a:t> - </a:t>
            </a:r>
            <a:r>
              <a:rPr lang="pl-PL" sz="1000" dirty="0" err="1" smtClean="0">
                <a:latin typeface="Times New Roman" pitchFamily="18" charset="0"/>
                <a:cs typeface="Times New Roman" pitchFamily="18" charset="0"/>
              </a:rPr>
              <a:t>Fotolia.com</a:t>
            </a:r>
            <a:endParaRPr lang="pl-PL" sz="1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Times New Roman" pitchFamily="18" charset="0"/>
                <a:cs typeface="Times New Roman" pitchFamily="18" charset="0"/>
              </a:rPr>
              <a:t>Faryzejskie</a:t>
            </a:r>
            <a:endParaRPr lang="pl-PL" dirty="0">
              <a:latin typeface="Times New Roman" pitchFamily="18" charset="0"/>
              <a:cs typeface="Times New Roman" pitchFamily="18" charset="0"/>
            </a:endParaRPr>
          </a:p>
        </p:txBody>
      </p:sp>
      <p:pic>
        <p:nvPicPr>
          <p:cNvPr id="4" name="Symbol zastępczy zawartości 3" descr="Fotolia_29804638_XS.jpg"/>
          <p:cNvPicPr>
            <a:picLocks noGrp="1" noChangeAspect="1"/>
          </p:cNvPicPr>
          <p:nvPr>
            <p:ph idx="1"/>
          </p:nvPr>
        </p:nvPicPr>
        <p:blipFill>
          <a:blip r:embed="rId3" cstate="print"/>
          <a:stretch>
            <a:fillRect/>
          </a:stretch>
        </p:blipFill>
        <p:spPr>
          <a:xfrm>
            <a:off x="395536" y="1772816"/>
            <a:ext cx="4737100" cy="4089400"/>
          </a:xfrm>
        </p:spPr>
      </p:pic>
      <p:sp>
        <p:nvSpPr>
          <p:cNvPr id="5" name="Prostokąt 4"/>
          <p:cNvSpPr/>
          <p:nvPr/>
        </p:nvSpPr>
        <p:spPr>
          <a:xfrm>
            <a:off x="755576" y="6021288"/>
            <a:ext cx="1976823" cy="246221"/>
          </a:xfrm>
          <a:prstGeom prst="rect">
            <a:avLst/>
          </a:prstGeom>
        </p:spPr>
        <p:txBody>
          <a:bodyPr wrap="none">
            <a:spAutoFit/>
          </a:bodyPr>
          <a:lstStyle/>
          <a:p>
            <a:r>
              <a:rPr lang="pl-PL" sz="1000" dirty="0" smtClean="0">
                <a:latin typeface="Times New Roman" pitchFamily="18" charset="0"/>
                <a:cs typeface="Times New Roman" pitchFamily="18" charset="0"/>
              </a:rPr>
              <a:t>Fot. © </a:t>
            </a:r>
            <a:r>
              <a:rPr lang="pl-PL" sz="1000" dirty="0" err="1" smtClean="0">
                <a:latin typeface="Times New Roman" pitchFamily="18" charset="0"/>
                <a:cs typeface="Times New Roman" pitchFamily="18" charset="0"/>
              </a:rPr>
              <a:t>Piumadaquila</a:t>
            </a:r>
            <a:r>
              <a:rPr lang="pl-PL" sz="1000" dirty="0" smtClean="0">
                <a:latin typeface="Times New Roman" pitchFamily="18" charset="0"/>
                <a:cs typeface="Times New Roman" pitchFamily="18" charset="0"/>
              </a:rPr>
              <a:t> - </a:t>
            </a:r>
            <a:r>
              <a:rPr lang="pl-PL" sz="1000" dirty="0" err="1" smtClean="0">
                <a:latin typeface="Times New Roman" pitchFamily="18" charset="0"/>
                <a:cs typeface="Times New Roman" pitchFamily="18" charset="0"/>
              </a:rPr>
              <a:t>Fotolia.com</a:t>
            </a:r>
            <a:endParaRPr lang="pl-PL" sz="1000" dirty="0">
              <a:latin typeface="Times New Roman" pitchFamily="18" charset="0"/>
              <a:cs typeface="Times New Roman" pitchFamily="18" charset="0"/>
            </a:endParaRPr>
          </a:p>
        </p:txBody>
      </p:sp>
      <p:sp>
        <p:nvSpPr>
          <p:cNvPr id="6" name="pole tekstowe 5"/>
          <p:cNvSpPr txBox="1"/>
          <p:nvPr/>
        </p:nvSpPr>
        <p:spPr>
          <a:xfrm>
            <a:off x="5076056" y="1124744"/>
            <a:ext cx="3672408" cy="5401479"/>
          </a:xfrm>
          <a:prstGeom prst="rect">
            <a:avLst/>
          </a:prstGeom>
          <a:noFill/>
        </p:spPr>
        <p:txBody>
          <a:bodyPr wrap="square" rtlCol="0">
            <a:spAutoFit/>
          </a:bodyPr>
          <a:lstStyle/>
          <a:p>
            <a:pPr algn="just"/>
            <a:r>
              <a:rPr lang="pl-PL" sz="1500" dirty="0" smtClean="0">
                <a:latin typeface="Times New Roman" pitchFamily="18" charset="0"/>
                <a:cs typeface="Times New Roman" pitchFamily="18" charset="0"/>
              </a:rPr>
              <a:t>KKK 1788 W tym celu człowiek stara się interpretować dane doświadczenia i znaki czasów dzięki cnocie roztropności, radom osób godnych zaufania oraz pomocy Ducha Świętego i Jego darów.</a:t>
            </a:r>
          </a:p>
          <a:p>
            <a:pPr algn="just"/>
            <a:endParaRPr lang="pl-PL" sz="1500" dirty="0" smtClean="0">
              <a:latin typeface="Times New Roman" pitchFamily="18" charset="0"/>
              <a:cs typeface="Times New Roman" pitchFamily="18" charset="0"/>
            </a:endParaRPr>
          </a:p>
          <a:p>
            <a:pPr algn="just"/>
            <a:r>
              <a:rPr lang="pl-PL" sz="1500" dirty="0" smtClean="0">
                <a:latin typeface="Times New Roman" pitchFamily="18" charset="0"/>
                <a:cs typeface="Times New Roman" pitchFamily="18" charset="0"/>
              </a:rPr>
              <a:t>KKK 1789 Oto niektóre zasady, które stosują się do wszystkich przypadków:</a:t>
            </a:r>
          </a:p>
          <a:p>
            <a:pPr algn="just"/>
            <a:endParaRPr lang="pl-PL" sz="1500" dirty="0" smtClean="0">
              <a:latin typeface="Times New Roman" pitchFamily="18" charset="0"/>
              <a:cs typeface="Times New Roman" pitchFamily="18" charset="0"/>
            </a:endParaRPr>
          </a:p>
          <a:p>
            <a:pPr algn="just"/>
            <a:r>
              <a:rPr lang="pl-PL" sz="1500" dirty="0" smtClean="0">
                <a:latin typeface="Times New Roman" pitchFamily="18" charset="0"/>
                <a:cs typeface="Times New Roman" pitchFamily="18" charset="0"/>
              </a:rPr>
              <a:t>– nigdy nie jest dopuszczalne czynienie zła, by wynikło z niego dobro;</a:t>
            </a:r>
          </a:p>
          <a:p>
            <a:pPr algn="just"/>
            <a:endParaRPr lang="pl-PL" sz="1500" dirty="0" smtClean="0">
              <a:latin typeface="Times New Roman" pitchFamily="18" charset="0"/>
              <a:cs typeface="Times New Roman" pitchFamily="18" charset="0"/>
            </a:endParaRPr>
          </a:p>
          <a:p>
            <a:pPr algn="just"/>
            <a:r>
              <a:rPr lang="pl-PL" sz="1500" dirty="0" smtClean="0">
                <a:latin typeface="Times New Roman" pitchFamily="18" charset="0"/>
                <a:cs typeface="Times New Roman" pitchFamily="18" charset="0"/>
              </a:rPr>
              <a:t>– "złota zasada": "Wszystko... co byście chcieli, żeby wam ludzie czynili, i wy im czyńcie!" (</a:t>
            </a:r>
            <a:r>
              <a:rPr lang="pl-PL" sz="1500" dirty="0" err="1" smtClean="0">
                <a:latin typeface="Times New Roman" pitchFamily="18" charset="0"/>
                <a:cs typeface="Times New Roman" pitchFamily="18" charset="0"/>
              </a:rPr>
              <a:t>Mt</a:t>
            </a:r>
            <a:r>
              <a:rPr lang="pl-PL" sz="1500" dirty="0" smtClean="0">
                <a:latin typeface="Times New Roman" pitchFamily="18" charset="0"/>
                <a:cs typeface="Times New Roman" pitchFamily="18" charset="0"/>
              </a:rPr>
              <a:t> 7, 12) (Por. </a:t>
            </a:r>
            <a:r>
              <a:rPr lang="pl-PL" sz="1500" dirty="0" err="1" smtClean="0">
                <a:latin typeface="Times New Roman" pitchFamily="18" charset="0"/>
                <a:cs typeface="Times New Roman" pitchFamily="18" charset="0"/>
              </a:rPr>
              <a:t>Łk</a:t>
            </a:r>
            <a:r>
              <a:rPr lang="pl-PL" sz="1500" dirty="0" smtClean="0">
                <a:latin typeface="Times New Roman" pitchFamily="18" charset="0"/>
                <a:cs typeface="Times New Roman" pitchFamily="18" charset="0"/>
              </a:rPr>
              <a:t> 6, 31; Tb 4, 15.;</a:t>
            </a:r>
          </a:p>
          <a:p>
            <a:pPr algn="just"/>
            <a:endParaRPr lang="pl-PL" sz="1500" dirty="0" smtClean="0">
              <a:latin typeface="Times New Roman" pitchFamily="18" charset="0"/>
              <a:cs typeface="Times New Roman" pitchFamily="18" charset="0"/>
            </a:endParaRPr>
          </a:p>
          <a:p>
            <a:pPr algn="just"/>
            <a:r>
              <a:rPr lang="pl-PL" sz="1500" dirty="0" smtClean="0">
                <a:latin typeface="Times New Roman" pitchFamily="18" charset="0"/>
                <a:cs typeface="Times New Roman" pitchFamily="18" charset="0"/>
              </a:rPr>
              <a:t>– miłość zawsze przejawia się w szacunku dla bliźniego i jego sumienia: "W ten sposób grzesząc przeciwko braciom i rażąc ich... sumienia, grzeszycie 1971 przeciwko samemu Chrystusowi" (1 Kor 8,12). "Dobrą jest rzeczą... nie czynić niczego, co twego brata razi, gorszy albo osłabia" (</a:t>
            </a:r>
            <a:r>
              <a:rPr lang="pl-PL" sz="1500" dirty="0" err="1" smtClean="0">
                <a:latin typeface="Times New Roman" pitchFamily="18" charset="0"/>
                <a:cs typeface="Times New Roman" pitchFamily="18" charset="0"/>
              </a:rPr>
              <a:t>Rz</a:t>
            </a:r>
            <a:r>
              <a:rPr lang="pl-PL" sz="1500" dirty="0" smtClean="0">
                <a:latin typeface="Times New Roman" pitchFamily="18" charset="0"/>
                <a:cs typeface="Times New Roman" pitchFamily="18" charset="0"/>
              </a:rPr>
              <a:t> 14, 21).</a:t>
            </a:r>
            <a:endParaRPr lang="pl-PL" sz="1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Times New Roman" pitchFamily="18" charset="0"/>
                <a:cs typeface="Times New Roman" pitchFamily="18" charset="0"/>
              </a:rPr>
              <a:t>Ignorancja</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p:txBody>
          <a:bodyPr>
            <a:normAutofit fontScale="62500" lnSpcReduction="20000"/>
          </a:bodyPr>
          <a:lstStyle/>
          <a:p>
            <a:pPr algn="just">
              <a:buNone/>
            </a:pPr>
            <a:r>
              <a:rPr lang="pl-PL" dirty="0" smtClean="0">
                <a:latin typeface="Times New Roman" pitchFamily="18" charset="0"/>
                <a:cs typeface="Times New Roman" pitchFamily="18" charset="0"/>
              </a:rPr>
              <a:t>KKK 1791 Ignorancja często może być przypisana odpowiedzialności osobistej. Dzieje się tak, "gdy człowiek niewiele dba o poszukiwanie prawdy i dobra, a sumienie z nawyku do grzechu powoli ulega niemal zaślepieniu" (Sobór Watykański II, </a:t>
            </a:r>
            <a:r>
              <a:rPr lang="pl-PL" dirty="0" err="1" smtClean="0">
                <a:latin typeface="Times New Roman" pitchFamily="18" charset="0"/>
                <a:cs typeface="Times New Roman" pitchFamily="18" charset="0"/>
              </a:rPr>
              <a:t>konst</a:t>
            </a:r>
            <a:r>
              <a:rPr lang="pl-PL" dirty="0" smtClean="0">
                <a:latin typeface="Times New Roman" pitchFamily="18" charset="0"/>
                <a:cs typeface="Times New Roman" pitchFamily="18" charset="0"/>
              </a:rPr>
              <a:t>. </a:t>
            </a:r>
            <a:r>
              <a:rPr lang="pl-PL" dirty="0" err="1" smtClean="0">
                <a:latin typeface="Times New Roman" pitchFamily="18" charset="0"/>
                <a:cs typeface="Times New Roman" pitchFamily="18" charset="0"/>
              </a:rPr>
              <a:t>Gaudium</a:t>
            </a:r>
            <a:r>
              <a:rPr lang="pl-PL" dirty="0" smtClean="0">
                <a:latin typeface="Times New Roman" pitchFamily="18" charset="0"/>
                <a:cs typeface="Times New Roman" pitchFamily="18" charset="0"/>
              </a:rPr>
              <a:t> et </a:t>
            </a:r>
            <a:r>
              <a:rPr lang="pl-PL" dirty="0" err="1" smtClean="0">
                <a:latin typeface="Times New Roman" pitchFamily="18" charset="0"/>
                <a:cs typeface="Times New Roman" pitchFamily="18" charset="0"/>
              </a:rPr>
              <a:t>spes</a:t>
            </a:r>
            <a:r>
              <a:rPr lang="pl-PL" dirty="0" smtClean="0">
                <a:latin typeface="Times New Roman" pitchFamily="18" charset="0"/>
                <a:cs typeface="Times New Roman" pitchFamily="18" charset="0"/>
              </a:rPr>
              <a:t>, 16). W tych przypadkach osoba jest odpowiedzialna za zło, które popełnia.</a:t>
            </a:r>
          </a:p>
          <a:p>
            <a:pPr algn="just">
              <a:buNone/>
            </a:pPr>
            <a:endParaRPr lang="pl-PL" dirty="0" smtClean="0">
              <a:latin typeface="Times New Roman" pitchFamily="18" charset="0"/>
              <a:cs typeface="Times New Roman" pitchFamily="18" charset="0"/>
            </a:endParaRPr>
          </a:p>
          <a:p>
            <a:pPr algn="just">
              <a:buNone/>
            </a:pPr>
            <a:r>
              <a:rPr lang="pl-PL" dirty="0" smtClean="0">
                <a:latin typeface="Times New Roman" pitchFamily="18" charset="0"/>
                <a:cs typeface="Times New Roman" pitchFamily="18" charset="0"/>
              </a:rPr>
              <a:t>KKK 1792 Nieznajomość Chrystusa i Jego Ewangelii, złe przykłady dawane przez innych ludzi, zniewolenie przez uczucia, domaganie się źle pojętej autonomii sumienia, odrzucenie autorytetu Kościoła i Jego nauczania, brak nawrócenia i miłości mogą stać się początkiem wypaczeń w postawie moralnej.</a:t>
            </a:r>
          </a:p>
          <a:p>
            <a:pPr algn="just">
              <a:buNone/>
            </a:pPr>
            <a:endParaRPr lang="pl-PL" dirty="0" smtClean="0">
              <a:latin typeface="Times New Roman" pitchFamily="18" charset="0"/>
              <a:cs typeface="Times New Roman" pitchFamily="18" charset="0"/>
            </a:endParaRPr>
          </a:p>
          <a:p>
            <a:pPr algn="just">
              <a:buNone/>
            </a:pPr>
            <a:r>
              <a:rPr lang="pl-PL" dirty="0" smtClean="0">
                <a:latin typeface="Times New Roman" pitchFamily="18" charset="0"/>
                <a:cs typeface="Times New Roman" pitchFamily="18" charset="0"/>
              </a:rPr>
              <a:t>KKK 1793 Jeśli – przeciwnie – ignorancja jest niepokonalna lub sąd błędny bez odpowiedzialności podmiotu moralnego, to zło popełnione przez osobę nie może być jej przypisane. Mimo to pozostaje ono złem, brakiem, nieporządkiem. Konieczna jest więc praca nad poprawianiem błędów sumienia.</a:t>
            </a:r>
            <a:endParaRPr lang="pl-PL"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TotalTime>
  <Words>1054</Words>
  <Application>Microsoft Office PowerPoint</Application>
  <PresentationFormat>Pokaz na ekranie (4:3)</PresentationFormat>
  <Paragraphs>64</Paragraphs>
  <Slides>11</Slides>
  <Notes>11</Notes>
  <HiddenSlides>0</HiddenSlides>
  <MMClips>0</MMClips>
  <ScaleCrop>false</ScaleCrop>
  <HeadingPairs>
    <vt:vector size="4" baseType="variant">
      <vt:variant>
        <vt:lpstr>Motyw</vt:lpstr>
      </vt:variant>
      <vt:variant>
        <vt:i4>1</vt:i4>
      </vt:variant>
      <vt:variant>
        <vt:lpstr>Tytuły slajdów</vt:lpstr>
      </vt:variant>
      <vt:variant>
        <vt:i4>11</vt:i4>
      </vt:variant>
    </vt:vector>
  </HeadingPairs>
  <TitlesOfParts>
    <vt:vector size="12" baseType="lpstr">
      <vt:lpstr>Motyw pakietu Office</vt:lpstr>
      <vt:lpstr>Sumienie- kompas Królestwa Bożego</vt:lpstr>
      <vt:lpstr>Ilustracja filmowa</vt:lpstr>
      <vt:lpstr>Spróbujmy zdefiniować sumienie Podręcznik, str. 81 - 82</vt:lpstr>
      <vt:lpstr>Od czego zależy reakcja sumienia?</vt:lpstr>
      <vt:lpstr>Od czego zależy reakcja sumienia?</vt:lpstr>
      <vt:lpstr>Błędy sumienia</vt:lpstr>
      <vt:lpstr>Błędy sumienia</vt:lpstr>
      <vt:lpstr>Faryzejskie</vt:lpstr>
      <vt:lpstr>Ignorancja</vt:lpstr>
      <vt:lpstr>Formacja sumienia</vt:lpstr>
      <vt:lpstr>KKK o sumieniu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Sumienie sanktuarium człowieka</dc:title>
  <dc:creator>Mirco</dc:creator>
  <cp:lastModifiedBy>Mirco</cp:lastModifiedBy>
  <cp:revision>12</cp:revision>
  <dcterms:created xsi:type="dcterms:W3CDTF">2012-05-05T14:03:32Z</dcterms:created>
  <dcterms:modified xsi:type="dcterms:W3CDTF">2014-03-10T13:16:43Z</dcterms:modified>
</cp:coreProperties>
</file>