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70" r:id="rId3"/>
    <p:sldId id="259" r:id="rId4"/>
    <p:sldId id="260" r:id="rId5"/>
    <p:sldId id="264" r:id="rId6"/>
    <p:sldId id="267" r:id="rId7"/>
    <p:sldId id="26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228B8-7E20-4AC6-ADBF-5D614ED461FC}" type="datetimeFigureOut">
              <a:rPr lang="pl-PL" smtClean="0"/>
              <a:pPr/>
              <a:t>2014-03-23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5B1D8-5C63-4FAA-A2B0-C0B03A284C76}"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A9A5B1D8-5C63-4FAA-A2B0-C0B03A284C76}" type="slidenum">
              <a:rPr lang="pl-PL" smtClean="0"/>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A9A5B1D8-5C63-4FAA-A2B0-C0B03A284C76}"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A9A5B1D8-5C63-4FAA-A2B0-C0B03A284C76}"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A9A5B1D8-5C63-4FAA-A2B0-C0B03A284C76}"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A9A5B1D8-5C63-4FAA-A2B0-C0B03A284C76}"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A9A5B1D8-5C63-4FAA-A2B0-C0B03A284C76}"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A9A5B1D8-5C63-4FAA-A2B0-C0B03A284C76}" type="slidenum">
              <a:rPr lang="pl-PL" smtClean="0"/>
              <a:pPr/>
              <a:t>7</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74CBEAF9-9E58-4CC8-A6FF-6DD8A58DEEA4}" type="datetimeFigureOut">
              <a:rPr lang="en-US" smtClean="0"/>
              <a:pPr/>
              <a:t>3/23/2014</a:t>
            </a:fld>
            <a:endParaRPr lang="en-US"/>
          </a:p>
        </p:txBody>
      </p:sp>
      <p:sp>
        <p:nvSpPr>
          <p:cNvPr id="2" name="Symbol zastępczy stopki 1"/>
          <p:cNvSpPr>
            <a:spLocks noGrp="1"/>
          </p:cNvSpPr>
          <p:nvPr>
            <p:ph type="ftr" sz="quarter" idx="11"/>
          </p:nvPr>
        </p:nvSpPr>
        <p:spPr/>
        <p:txBody>
          <a:bodyPr/>
          <a:lstStyle/>
          <a:p>
            <a:endParaRPr kumimoji="0" lang="en-US"/>
          </a:p>
        </p:txBody>
      </p:sp>
      <p:sp>
        <p:nvSpPr>
          <p:cNvPr id="15" name="Symbol zastępczy numeru slajdu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4CBEAF9-9E58-4CC8-A6FF-6DD8A58DEEA4}" type="datetimeFigureOut">
              <a:rPr lang="en-US" smtClean="0"/>
              <a:pPr/>
              <a:t>3/23/2014</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4CBEAF9-9E58-4CC8-A6FF-6DD8A58DEEA4}" type="datetimeFigureOut">
              <a:rPr lang="en-US" smtClean="0"/>
              <a:pPr/>
              <a:t>3/23/2014</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74CBEAF9-9E58-4CC8-A6FF-6DD8A58DEEA4}" type="datetimeFigureOut">
              <a:rPr lang="en-US" smtClean="0"/>
              <a:pPr/>
              <a:t>3/23/2014</a:t>
            </a:fld>
            <a:endParaRPr lang="en-US"/>
          </a:p>
        </p:txBody>
      </p:sp>
      <p:sp>
        <p:nvSpPr>
          <p:cNvPr id="19" name="Symbol zastępczy stopki 18"/>
          <p:cNvSpPr>
            <a:spLocks noGrp="1"/>
          </p:cNvSpPr>
          <p:nvPr>
            <p:ph type="ftr" sz="quarter" idx="11"/>
          </p:nvPr>
        </p:nvSpPr>
        <p:spPr>
          <a:xfrm>
            <a:off x="3581400" y="76200"/>
            <a:ext cx="2895600" cy="288925"/>
          </a:xfrm>
        </p:spPr>
        <p:txBody>
          <a:bodyPr/>
          <a:lstStyle/>
          <a:p>
            <a:endParaRPr kumimoji="0" lang="en-US"/>
          </a:p>
        </p:txBody>
      </p:sp>
      <p:sp>
        <p:nvSpPr>
          <p:cNvPr id="16" name="Symbol zastępczy numeru slajdu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74CBEAF9-9E58-4CC8-A6FF-6DD8A58DEEA4}" type="datetimeFigureOut">
              <a:rPr lang="en-US" smtClean="0"/>
              <a:pPr/>
              <a:t>3/23/2014</a:t>
            </a:fld>
            <a:endParaRPr lang="en-US"/>
          </a:p>
        </p:txBody>
      </p:sp>
      <p:sp>
        <p:nvSpPr>
          <p:cNvPr id="11" name="Symbol zastępczy stopki 10"/>
          <p:cNvSpPr>
            <a:spLocks noGrp="1"/>
          </p:cNvSpPr>
          <p:nvPr>
            <p:ph type="ftr" sz="quarter" idx="11"/>
          </p:nvPr>
        </p:nvSpPr>
        <p:spPr/>
        <p:txBody>
          <a:bodyPr/>
          <a:lstStyle/>
          <a:p>
            <a:endParaRPr kumimoji="0" lang="en-US"/>
          </a:p>
        </p:txBody>
      </p:sp>
      <p:sp>
        <p:nvSpPr>
          <p:cNvPr id="16" name="Symbol zastępczy numeru slajdu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74CBEAF9-9E58-4CC8-A6FF-6DD8A58DEEA4}" type="datetimeFigureOut">
              <a:rPr lang="en-US" smtClean="0"/>
              <a:pPr/>
              <a:t>3/23/2014</a:t>
            </a:fld>
            <a:endParaRPr lang="en-US"/>
          </a:p>
        </p:txBody>
      </p:sp>
      <p:sp>
        <p:nvSpPr>
          <p:cNvPr id="10" name="Symbol zastępczy stopki 9"/>
          <p:cNvSpPr>
            <a:spLocks noGrp="1"/>
          </p:cNvSpPr>
          <p:nvPr>
            <p:ph type="ftr" sz="quarter" idx="11"/>
          </p:nvPr>
        </p:nvSpPr>
        <p:spPr/>
        <p:txBody>
          <a:bodyPr/>
          <a:lstStyle/>
          <a:p>
            <a:endParaRPr kumimoji="0" lang="en-US"/>
          </a:p>
        </p:txBody>
      </p:sp>
      <p:sp>
        <p:nvSpPr>
          <p:cNvPr id="31" name="Symbol zastępczy numeru slajdu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74CBEAF9-9E58-4CC8-A6FF-6DD8A58DEEA4}" type="datetimeFigureOut">
              <a:rPr lang="en-US" smtClean="0"/>
              <a:pPr/>
              <a:t>3/23/2014</a:t>
            </a:fld>
            <a:endParaRPr lang="en-US"/>
          </a:p>
        </p:txBody>
      </p:sp>
      <p:sp>
        <p:nvSpPr>
          <p:cNvPr id="6" name="Symbol zastępczy stopki 5"/>
          <p:cNvSpPr>
            <a:spLocks noGrp="1"/>
          </p:cNvSpPr>
          <p:nvPr>
            <p:ph type="ftr" sz="quarter" idx="11"/>
          </p:nvPr>
        </p:nvSpPr>
        <p:spPr/>
        <p:txBody>
          <a:bodyPr/>
          <a:lstStyle/>
          <a:p>
            <a:endParaRPr kumimoji="0" lang="en-US"/>
          </a:p>
        </p:txBody>
      </p:sp>
      <p:sp>
        <p:nvSpPr>
          <p:cNvPr id="7" name="Symbol zastępczy numeru slajdu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a:t>
            </a:fld>
            <a:endParaRPr kumimoji="0" lang="en-US" dirty="0"/>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74CBEAF9-9E58-4CC8-A6FF-6DD8A58DEEA4}" type="datetimeFigureOut">
              <a:rPr lang="en-US" smtClean="0"/>
              <a:pPr/>
              <a:t>3/23/2014</a:t>
            </a:fld>
            <a:endParaRPr lang="en-US"/>
          </a:p>
        </p:txBody>
      </p:sp>
      <p:sp>
        <p:nvSpPr>
          <p:cNvPr id="21" name="Symbol zastępczy stopki 20"/>
          <p:cNvSpPr>
            <a:spLocks noGrp="1"/>
          </p:cNvSpPr>
          <p:nvPr>
            <p:ph type="ftr" sz="quarter" idx="11"/>
          </p:nvPr>
        </p:nvSpPr>
        <p:spPr/>
        <p:txBody>
          <a:bodyPr/>
          <a:lstStyle/>
          <a:p>
            <a:endParaRPr kumimoji="0" lang="en-US"/>
          </a:p>
        </p:txBody>
      </p:sp>
      <p:sp>
        <p:nvSpPr>
          <p:cNvPr id="6" name="Symbol zastępczy numeru slajdu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74CBEAF9-9E58-4CC8-A6FF-6DD8A58DEEA4}" type="datetimeFigureOut">
              <a:rPr lang="en-US" smtClean="0"/>
              <a:pPr/>
              <a:t>3/23/2014</a:t>
            </a:fld>
            <a:endParaRPr lang="en-US"/>
          </a:p>
        </p:txBody>
      </p:sp>
      <p:sp>
        <p:nvSpPr>
          <p:cNvPr id="24" name="Symbol zastępczy stopki 23"/>
          <p:cNvSpPr>
            <a:spLocks noGrp="1"/>
          </p:cNvSpPr>
          <p:nvPr>
            <p:ph type="ftr" sz="quarter" idx="11"/>
          </p:nvPr>
        </p:nvSpPr>
        <p:spPr/>
        <p:txBody>
          <a:bodyPr/>
          <a:lstStyle/>
          <a:p>
            <a:endParaRPr kumimoji="0" lang="en-US"/>
          </a:p>
        </p:txBody>
      </p:sp>
      <p:sp>
        <p:nvSpPr>
          <p:cNvPr id="7" name="Symbol zastępczy numeru slajdu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74CBEAF9-9E58-4CC8-A6FF-6DD8A58DEEA4}" type="datetimeFigureOut">
              <a:rPr lang="en-US" smtClean="0"/>
              <a:pPr/>
              <a:t>3/23/2014</a:t>
            </a:fld>
            <a:endParaRPr lang="en-US"/>
          </a:p>
        </p:txBody>
      </p:sp>
      <p:sp>
        <p:nvSpPr>
          <p:cNvPr id="29" name="Symbol zastępczy stopki 28"/>
          <p:cNvSpPr>
            <a:spLocks noGrp="1"/>
          </p:cNvSpPr>
          <p:nvPr>
            <p:ph type="ftr" sz="quarter" idx="11"/>
          </p:nvPr>
        </p:nvSpPr>
        <p:spPr/>
        <p:txBody>
          <a:bodyPr/>
          <a:lstStyle/>
          <a:p>
            <a:endParaRPr kumimoji="0" lang="en-US" dirty="0"/>
          </a:p>
        </p:txBody>
      </p:sp>
      <p:sp>
        <p:nvSpPr>
          <p:cNvPr id="7" name="Symbol zastępczy numeru slajdu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74CBEAF9-9E58-4CC8-A6FF-6DD8A58DEEA4}" type="datetimeFigureOut">
              <a:rPr lang="en-US" smtClean="0"/>
              <a:pPr/>
              <a:t>3/23/2014</a:t>
            </a:fld>
            <a:endParaRPr lang="en-US"/>
          </a:p>
        </p:txBody>
      </p:sp>
      <p:sp>
        <p:nvSpPr>
          <p:cNvPr id="5" name="Symbol zastępczy stopki 4"/>
          <p:cNvSpPr>
            <a:spLocks noGrp="1"/>
          </p:cNvSpPr>
          <p:nvPr>
            <p:ph type="ftr" sz="quarter" idx="11"/>
          </p:nvPr>
        </p:nvSpPr>
        <p:spPr/>
        <p:txBody>
          <a:bodyPr/>
          <a:lstStyle/>
          <a:p>
            <a:endParaRPr kumimoji="0" lang="en-US"/>
          </a:p>
        </p:txBody>
      </p:sp>
      <p:sp>
        <p:nvSpPr>
          <p:cNvPr id="31" name="Symbol zastępczy numeru slajdu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4000"/>
            <a:lum/>
          </a:blip>
          <a:srcRect/>
          <a:stretch>
            <a:fillRect l="-11000" r="-11000"/>
          </a:stretch>
        </a:blipFill>
        <a:effectLst/>
      </p:bgPr>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3/23/2014</a:t>
            </a:fld>
            <a:endParaRPr lang="en-US" dirty="0">
              <a:solidFill>
                <a:schemeClr val="accent1">
                  <a:shade val="75000"/>
                </a:schemeClr>
              </a:solidFill>
            </a:endParaRPr>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file:///D:\Materia&#322;y%20wideo\TV,%20Internet\Spotkanie%20-%20czytane%20napisy%20PL.3g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opoka.org.pl/biblioteka/W/WP/jan_pawel_ii/przemowienia/niemcy_exit_23061996.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opoka.org.pl/biblioteka/W/WP/jan_pawel_ii/przemowienia/niemcy_exit_23061996.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nonpossumus.pl/ps/Ga/5.php"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www.teologia.pl/m_k/kkk1w07.htm" TargetMode="External"/><Relationship Id="rId5" Type="http://schemas.openxmlformats.org/officeDocument/2006/relationships/hyperlink" Target="http://www.nonpossumus.pl/ps/2_Kor/3.php" TargetMode="External"/><Relationship Id="rId4" Type="http://schemas.openxmlformats.org/officeDocument/2006/relationships/hyperlink" Target="http://www.nonpossumus.pl/ps/1_Kor/10.ph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file:///D:\Materia&#322;y%20wideo\TV,%20Internet\Abba%20Ojcze%20-%20Lednica'08.web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lgn="ctr"/>
            <a:r>
              <a:rPr lang="pl-PL" dirty="0" smtClean="0"/>
              <a:t>Wolność – Droga do </a:t>
            </a:r>
            <a:r>
              <a:rPr lang="pl-PL" smtClean="0"/>
              <a:t>Królestwa Bożego</a:t>
            </a:r>
            <a:endParaRPr lang="pl-PL" dirty="0"/>
          </a:p>
        </p:txBody>
      </p:sp>
      <p:sp>
        <p:nvSpPr>
          <p:cNvPr id="3" name="Podtytuł 2"/>
          <p:cNvSpPr>
            <a:spLocks noGrp="1"/>
          </p:cNvSpPr>
          <p:nvPr>
            <p:ph type="subTitle" idx="1"/>
          </p:nvPr>
        </p:nvSpPr>
        <p:spPr/>
        <p:txBody>
          <a:bodyPr/>
          <a:lstStyle/>
          <a:p>
            <a:r>
              <a:rPr lang="pl-PL" dirty="0" smtClean="0"/>
              <a:t>Klasa II LŚ; dziś jest 14.03.2014; do wakacji pozostało 104 dni</a:t>
            </a:r>
            <a:endParaRPr lang="pl-PL" dirty="0"/>
          </a:p>
        </p:txBody>
      </p:sp>
      <p:sp>
        <p:nvSpPr>
          <p:cNvPr id="4" name="pole tekstowe 3"/>
          <p:cNvSpPr txBox="1"/>
          <p:nvPr/>
        </p:nvSpPr>
        <p:spPr>
          <a:xfrm>
            <a:off x="467544" y="6021288"/>
            <a:ext cx="2592288" cy="246221"/>
          </a:xfrm>
          <a:prstGeom prst="rect">
            <a:avLst/>
          </a:prstGeom>
          <a:noFill/>
        </p:spPr>
        <p:txBody>
          <a:bodyPr wrap="square" rtlCol="0">
            <a:spAutoFit/>
          </a:bodyPr>
          <a:lstStyle/>
          <a:p>
            <a:r>
              <a:rPr lang="pl-PL" sz="1000" dirty="0" smtClean="0">
                <a:latin typeface="Times New Roman" pitchFamily="18" charset="0"/>
                <a:cs typeface="Times New Roman" pitchFamily="18" charset="0"/>
              </a:rPr>
              <a:t>Fot. Tła.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Ilustracja Filmowa</a:t>
            </a:r>
            <a:br>
              <a:rPr lang="pl-PL" dirty="0" smtClean="0"/>
            </a:br>
            <a:r>
              <a:rPr lang="pl-PL" sz="1700" dirty="0" smtClean="0">
                <a:latin typeface="Times New Roman" pitchFamily="18" charset="0"/>
                <a:cs typeface="Times New Roman" pitchFamily="18" charset="0"/>
              </a:rPr>
              <a:t>Od 0.57.00 do 1.16.50</a:t>
            </a:r>
            <a:endParaRPr lang="pl-PL" sz="1700" dirty="0">
              <a:latin typeface="Times New Roman" pitchFamily="18" charset="0"/>
              <a:cs typeface="Times New Roman" pitchFamily="18" charset="0"/>
            </a:endParaRPr>
          </a:p>
        </p:txBody>
      </p:sp>
      <p:pic>
        <p:nvPicPr>
          <p:cNvPr id="1026" name="Picture 2">
            <a:hlinkClick r:id="rId3" action="ppaction://program"/>
          </p:cNvPr>
          <p:cNvPicPr>
            <a:picLocks noGrp="1" noChangeAspect="1" noChangeArrowheads="1"/>
          </p:cNvPicPr>
          <p:nvPr>
            <p:ph idx="1"/>
          </p:nvPr>
        </p:nvPicPr>
        <p:blipFill>
          <a:blip r:embed="rId4" cstate="print"/>
          <a:srcRect/>
          <a:stretch>
            <a:fillRect/>
          </a:stretch>
        </p:blipFill>
        <p:spPr bwMode="auto">
          <a:xfrm>
            <a:off x="1630892" y="1554163"/>
            <a:ext cx="6034616"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hlinkClick r:id="rId3"/>
              </a:rPr>
              <a:t>Wolność w nauczaniu Jana Pawła II</a:t>
            </a:r>
            <a:endParaRPr lang="pl-PL" dirty="0"/>
          </a:p>
        </p:txBody>
      </p:sp>
      <p:sp>
        <p:nvSpPr>
          <p:cNvPr id="3" name="Symbol zastępczy tekstu 2"/>
          <p:cNvSpPr>
            <a:spLocks noGrp="1"/>
          </p:cNvSpPr>
          <p:nvPr>
            <p:ph type="body" idx="1"/>
          </p:nvPr>
        </p:nvSpPr>
        <p:spPr/>
        <p:txBody>
          <a:bodyPr>
            <a:normAutofit fontScale="92500" lnSpcReduction="10000"/>
          </a:bodyPr>
          <a:lstStyle/>
          <a:p>
            <a:pPr algn="ctr"/>
            <a:r>
              <a:rPr lang="pl-PL" dirty="0" smtClean="0"/>
              <a:t>Nie ma wolności bez prawdy</a:t>
            </a:r>
          </a:p>
          <a:p>
            <a:pPr algn="ctr"/>
            <a:r>
              <a:rPr lang="pl-PL" dirty="0" smtClean="0"/>
              <a:t>Jan Paweł II</a:t>
            </a:r>
            <a:endParaRPr lang="pl-PL" dirty="0"/>
          </a:p>
        </p:txBody>
      </p:sp>
      <p:sp>
        <p:nvSpPr>
          <p:cNvPr id="4" name="Symbol zastępczy tekstu 3"/>
          <p:cNvSpPr>
            <a:spLocks noGrp="1"/>
          </p:cNvSpPr>
          <p:nvPr>
            <p:ph type="body" sz="half" idx="3"/>
          </p:nvPr>
        </p:nvSpPr>
        <p:spPr/>
        <p:txBody>
          <a:bodyPr/>
          <a:lstStyle/>
          <a:p>
            <a:r>
              <a:rPr lang="pl-PL" dirty="0" smtClean="0"/>
              <a:t>Nie ma wolności bez solidarności</a:t>
            </a:r>
          </a:p>
          <a:p>
            <a:endParaRPr lang="pl-PL" dirty="0"/>
          </a:p>
        </p:txBody>
      </p:sp>
      <p:sp>
        <p:nvSpPr>
          <p:cNvPr id="5" name="Symbol zastępczy zawartości 4"/>
          <p:cNvSpPr>
            <a:spLocks noGrp="1"/>
          </p:cNvSpPr>
          <p:nvPr>
            <p:ph sz="quarter" idx="2"/>
          </p:nvPr>
        </p:nvSpPr>
        <p:spPr/>
        <p:txBody>
          <a:bodyPr>
            <a:normAutofit fontScale="62500" lnSpcReduction="20000"/>
          </a:bodyPr>
          <a:lstStyle/>
          <a:p>
            <a:pPr algn="just"/>
            <a:r>
              <a:rPr lang="pl-PL" dirty="0" smtClean="0"/>
              <a:t>Człowiek jest powołany do wolności. Wolność nie oznacza prawa do samowoli. Wolność nie daje nieograniczonych przywilejów. Kto tak ją pojmuje, naraża wolność na śmiertelny cios. Człowiek wolny jest przede wszystkim zobowiązany do prawdy. Inaczej jego wolność nie będzie trwalsza niż piękny sen, który kończy się wraz z przebudzeniem. Człowiek nie zawdzięcza wszystkiego samemu sobie, lecz jest stworzeniem Bożym; nie jest panem swego życia ani też życia innych; jeśli pragnie być człowiekiem w prawdzie, musi słuchać i być posłusznym. Jego wolne siły twórcze rozwiną się w pełni tylko wówczas, gdy będzie je opierał na prawdzie, która jest dana każdemu człowiekowi jako niewzruszony fundament. Tylko wtedy będzie mógł się w pełni zrealizować, a nawet przerosnąć samego siebie. Nie ma wolności bez prawdy.</a:t>
            </a:r>
            <a:endParaRPr lang="pl-PL" dirty="0"/>
          </a:p>
        </p:txBody>
      </p:sp>
      <p:sp>
        <p:nvSpPr>
          <p:cNvPr id="6" name="Symbol zastępczy zawartości 5"/>
          <p:cNvSpPr>
            <a:spLocks noGrp="1"/>
          </p:cNvSpPr>
          <p:nvPr>
            <p:ph sz="quarter" idx="4"/>
          </p:nvPr>
        </p:nvSpPr>
        <p:spPr/>
        <p:txBody>
          <a:bodyPr>
            <a:normAutofit fontScale="62500" lnSpcReduction="20000"/>
          </a:bodyPr>
          <a:lstStyle/>
          <a:p>
            <a:pPr algn="just"/>
            <a:r>
              <a:rPr lang="pl-PL" dirty="0" smtClean="0"/>
              <a:t>Człowiek jest powołany do wolności. Idea wolności może być przeniesiona w realia życia tylko tam, gdzie ludzie wspólnie są o niej przekonani i nią przeniknięci, świadomi niepowtarzalności i godności człowieka oraz jego odpowiedzialności przed Bogiem i ludźmi. Tam — i tylko tam — gdzie wspólnie opowiadają się za wolnością i walczą o nią solidarnie, może ona zapanować i przetrwać. Wolności jednostki nie da się oddzielić od wolności wszystkich innych ludzi. Wolność jest w niebezpieczeństwie tam, gdzie ludzie ograniczają swe spojrzenie tylko do kręgu własnego życia i nie są gotowi angażować się bezinteresownie na rzecz innych. Natomiast wolność przeżywana solidarnie wyraża się w działaniu na rzecz sprawiedliwości w dziedzinie politycznej i społecznej i kieruje wzrok ku wolności innych. Nie ma wolności bez solidarności.</a:t>
            </a: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hlinkClick r:id="rId3"/>
              </a:rPr>
              <a:t>Wolność w nauczaniu Jana Pawła II</a:t>
            </a:r>
            <a:endParaRPr lang="pl-PL" dirty="0"/>
          </a:p>
        </p:txBody>
      </p:sp>
      <p:sp>
        <p:nvSpPr>
          <p:cNvPr id="3" name="Symbol zastępczy tekstu 2"/>
          <p:cNvSpPr>
            <a:spLocks noGrp="1"/>
          </p:cNvSpPr>
          <p:nvPr>
            <p:ph type="body" idx="1"/>
          </p:nvPr>
        </p:nvSpPr>
        <p:spPr/>
        <p:txBody>
          <a:bodyPr>
            <a:normAutofit fontScale="92500" lnSpcReduction="10000"/>
          </a:bodyPr>
          <a:lstStyle/>
          <a:p>
            <a:pPr algn="ctr"/>
            <a:r>
              <a:rPr lang="pl-PL" dirty="0" smtClean="0"/>
              <a:t>Nie ma wolności bez ofiar</a:t>
            </a:r>
          </a:p>
          <a:p>
            <a:pPr algn="ctr"/>
            <a:r>
              <a:rPr lang="pl-PL" dirty="0" smtClean="0"/>
              <a:t>Jan Paweł II 	</a:t>
            </a:r>
            <a:endParaRPr lang="pl-PL" dirty="0"/>
          </a:p>
        </p:txBody>
      </p:sp>
      <p:sp>
        <p:nvSpPr>
          <p:cNvPr id="4" name="Symbol zastępczy tekstu 3"/>
          <p:cNvSpPr>
            <a:spLocks noGrp="1"/>
          </p:cNvSpPr>
          <p:nvPr>
            <p:ph type="body" sz="half" idx="3"/>
          </p:nvPr>
        </p:nvSpPr>
        <p:spPr/>
        <p:txBody>
          <a:bodyPr/>
          <a:lstStyle/>
          <a:p>
            <a:r>
              <a:rPr lang="pl-PL" dirty="0" smtClean="0"/>
              <a:t>Nie ma wolności bez miłości</a:t>
            </a:r>
          </a:p>
          <a:p>
            <a:endParaRPr lang="pl-PL" dirty="0"/>
          </a:p>
        </p:txBody>
      </p:sp>
      <p:sp>
        <p:nvSpPr>
          <p:cNvPr id="5" name="Symbol zastępczy zawartości 4"/>
          <p:cNvSpPr>
            <a:spLocks noGrp="1"/>
          </p:cNvSpPr>
          <p:nvPr>
            <p:ph sz="quarter" idx="2"/>
          </p:nvPr>
        </p:nvSpPr>
        <p:spPr/>
        <p:txBody>
          <a:bodyPr>
            <a:normAutofit fontScale="62500" lnSpcReduction="20000"/>
          </a:bodyPr>
          <a:lstStyle/>
          <a:p>
            <a:pPr algn="just"/>
            <a:r>
              <a:rPr lang="pl-PL" dirty="0" smtClean="0"/>
              <a:t>Człowiek jest powołany do wolności. Wolność jest niezwykle cenną wartością, za którą trzeba zapłacić wysoką cenę. Wymaga wielkoduszności i gotowości do ofiar; wymaga czujności i odwagi wobec zagrażających jej sił wewnętrznych i zewnętrznych. W życiu codziennym wielu ludzi jest gotowych do ofiar i uważa za oczywiste, że trzeba czasem wyrzec się czegoś na rzecz rodziny czy przyjaciół. Ofiarę na rzecz wolności ponoszą ci, którzy w imię obrony przed zagrożeniami wewnętrznymi lub zewnętrznymi zgadzają się ponieść straty, które będą oszczędzone innym, narażając nieraz na szwank własne zdrowie lub życie. Nikt nie może się uchylać od osobistej odpowiedzialności za wolność. Nie ma wolności bez ofiar.</a:t>
            </a:r>
            <a:endParaRPr lang="pl-PL" dirty="0"/>
          </a:p>
        </p:txBody>
      </p:sp>
      <p:sp>
        <p:nvSpPr>
          <p:cNvPr id="6" name="Symbol zastępczy zawartości 5"/>
          <p:cNvSpPr>
            <a:spLocks noGrp="1"/>
          </p:cNvSpPr>
          <p:nvPr>
            <p:ph sz="quarter" idx="4"/>
          </p:nvPr>
        </p:nvSpPr>
        <p:spPr/>
        <p:txBody>
          <a:bodyPr>
            <a:normAutofit fontScale="62500" lnSpcReduction="20000"/>
          </a:bodyPr>
          <a:lstStyle/>
          <a:p>
            <a:pPr algn="just"/>
            <a:r>
              <a:rPr lang="pl-PL" dirty="0" smtClean="0"/>
              <a:t>Jeśli ktoś doświadczył miłości, doświadczył również wolności. Człowiek w miłości przekracza siebie samego, wyzwala się, ponieważ zależy mu na innym człowieku, ponieważ pragnie, by życie drugiego człowieka było udane. Padają wówczas bariery egoizmu i człowiek odnajduje radość wspólnego działania dla wyższych celów. Szanujcie godność człowieka od pierwszych chwil jego ziemskiej egzystencji aż do ostatniego tchnienia! Niezmiennie pamiętajcie o słowach, które w waszej konstytucji poprzedzają wszelkie inne postanowienia: godność człowieka jest nienaruszalna! Wyzwólcie się, by żyć odpowiedzialnie w wolności! Otwórzcie bramy Bogu! Nie ma wolności bez miłości.</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Wolność dzieci Bożych</a:t>
            </a:r>
            <a:br>
              <a:rPr lang="pl-PL" dirty="0" smtClean="0"/>
            </a:br>
            <a:r>
              <a:rPr lang="pl-PL" sz="1600" dirty="0" smtClean="0"/>
              <a:t>(podręcznik str. 84-85)</a:t>
            </a:r>
            <a:endParaRPr lang="pl-PL" sz="1600" dirty="0"/>
          </a:p>
        </p:txBody>
      </p:sp>
      <p:sp>
        <p:nvSpPr>
          <p:cNvPr id="3" name="Symbol zastępczy tekstu 2"/>
          <p:cNvSpPr>
            <a:spLocks noGrp="1"/>
          </p:cNvSpPr>
          <p:nvPr>
            <p:ph type="body" idx="1"/>
          </p:nvPr>
        </p:nvSpPr>
        <p:spPr/>
        <p:txBody>
          <a:bodyPr/>
          <a:lstStyle/>
          <a:p>
            <a:pPr algn="ctr"/>
            <a:r>
              <a:rPr lang="pl-PL" dirty="0" smtClean="0"/>
              <a:t>Pismo św.</a:t>
            </a:r>
            <a:endParaRPr lang="pl-PL" dirty="0"/>
          </a:p>
        </p:txBody>
      </p:sp>
      <p:sp>
        <p:nvSpPr>
          <p:cNvPr id="4" name="Symbol zastępczy tekstu 3"/>
          <p:cNvSpPr>
            <a:spLocks noGrp="1"/>
          </p:cNvSpPr>
          <p:nvPr>
            <p:ph type="body" sz="half" idx="3"/>
          </p:nvPr>
        </p:nvSpPr>
        <p:spPr/>
        <p:txBody>
          <a:bodyPr/>
          <a:lstStyle/>
          <a:p>
            <a:pPr algn="ctr"/>
            <a:r>
              <a:rPr lang="pl-PL" dirty="0" smtClean="0"/>
              <a:t>KKK</a:t>
            </a:r>
            <a:endParaRPr lang="pl-PL" dirty="0"/>
          </a:p>
        </p:txBody>
      </p:sp>
      <p:sp>
        <p:nvSpPr>
          <p:cNvPr id="5" name="Symbol zastępczy zawartości 4"/>
          <p:cNvSpPr>
            <a:spLocks noGrp="1"/>
          </p:cNvSpPr>
          <p:nvPr>
            <p:ph sz="quarter" idx="2"/>
          </p:nvPr>
        </p:nvSpPr>
        <p:spPr/>
        <p:txBody>
          <a:bodyPr/>
          <a:lstStyle/>
          <a:p>
            <a:r>
              <a:rPr lang="pl-PL" dirty="0" smtClean="0">
                <a:hlinkClick r:id="rId3"/>
              </a:rPr>
              <a:t>Ga 5,1 – 13</a:t>
            </a:r>
            <a:endParaRPr lang="pl-PL" dirty="0" smtClean="0"/>
          </a:p>
          <a:p>
            <a:r>
              <a:rPr lang="pl-PL" dirty="0" smtClean="0">
                <a:hlinkClick r:id="rId4"/>
              </a:rPr>
              <a:t>1 Kor 10,23</a:t>
            </a:r>
            <a:endParaRPr lang="pl-PL" dirty="0" smtClean="0"/>
          </a:p>
          <a:p>
            <a:r>
              <a:rPr lang="pl-PL" dirty="0" smtClean="0">
                <a:hlinkClick r:id="rId5"/>
              </a:rPr>
              <a:t>2 Kor 3,17</a:t>
            </a:r>
            <a:endParaRPr lang="pl-PL" dirty="0"/>
          </a:p>
        </p:txBody>
      </p:sp>
      <p:sp>
        <p:nvSpPr>
          <p:cNvPr id="6" name="Symbol zastępczy zawartości 5"/>
          <p:cNvSpPr>
            <a:spLocks noGrp="1"/>
          </p:cNvSpPr>
          <p:nvPr>
            <p:ph sz="quarter" idx="4"/>
          </p:nvPr>
        </p:nvSpPr>
        <p:spPr/>
        <p:txBody>
          <a:bodyPr/>
          <a:lstStyle/>
          <a:p>
            <a:r>
              <a:rPr lang="pl-PL" dirty="0" smtClean="0">
                <a:hlinkClick r:id="rId6"/>
              </a:rPr>
              <a:t>KKK 1731</a:t>
            </a:r>
            <a:endParaRPr lang="pl-PL" dirty="0" smtClean="0"/>
          </a:p>
          <a:p>
            <a:r>
              <a:rPr lang="pl-PL" dirty="0" smtClean="0"/>
              <a:t>KKK 1734</a:t>
            </a: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Abba</a:t>
            </a:r>
            <a:r>
              <a:rPr lang="pl-PL" dirty="0" smtClean="0"/>
              <a:t>, ojcze</a:t>
            </a:r>
            <a:endParaRPr lang="pl-PL" dirty="0"/>
          </a:p>
        </p:txBody>
      </p:sp>
      <p:pic>
        <p:nvPicPr>
          <p:cNvPr id="5122" name="Picture 2">
            <a:hlinkClick r:id="rId3" action="ppaction://program"/>
          </p:cNvPr>
          <p:cNvPicPr>
            <a:picLocks noGrp="1" noChangeAspect="1" noChangeArrowheads="1"/>
          </p:cNvPicPr>
          <p:nvPr>
            <p:ph idx="1"/>
          </p:nvPr>
        </p:nvPicPr>
        <p:blipFill>
          <a:blip r:embed="rId4" cstate="print"/>
          <a:srcRect/>
          <a:stretch>
            <a:fillRect/>
          </a:stretch>
        </p:blipFill>
        <p:spPr bwMode="auto">
          <a:xfrm>
            <a:off x="876565" y="1554163"/>
            <a:ext cx="754327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Notatka</a:t>
            </a:r>
            <a:endParaRPr lang="pl-PL" dirty="0"/>
          </a:p>
        </p:txBody>
      </p:sp>
      <p:sp>
        <p:nvSpPr>
          <p:cNvPr id="3" name="Symbol zastępczy zawartości 2"/>
          <p:cNvSpPr>
            <a:spLocks noGrp="1"/>
          </p:cNvSpPr>
          <p:nvPr>
            <p:ph idx="1"/>
          </p:nvPr>
        </p:nvSpPr>
        <p:spPr/>
        <p:txBody>
          <a:bodyPr>
            <a:normAutofit fontScale="85000" lnSpcReduction="20000"/>
          </a:bodyPr>
          <a:lstStyle/>
          <a:p>
            <a:pPr algn="just">
              <a:buNone/>
            </a:pPr>
            <a:r>
              <a:rPr lang="pl-PL" dirty="0" smtClean="0"/>
              <a:t>KKK 1731 Wolność jest zakorzenioną w rozumie i woli możliwością działania lub niedziałania, czynienia tego lub czegoś innego, a więc podejmowania przez siebie dobrowolnych działań. Dzięki wolnej woli każdy decyduje o sobie. Wolność jest w człowieku siłą wzrastania i dojrzewania w prawdzie i dobru; osiąga ona swoją doskonałość, gdy jest ukierunkowana na Boga, który jest naszym szczęściem.</a:t>
            </a:r>
          </a:p>
          <a:p>
            <a:pPr algn="just">
              <a:buNone/>
            </a:pPr>
            <a:r>
              <a:rPr lang="pl-PL" dirty="0" smtClean="0"/>
              <a:t>KKK 1734 Wolność czyni człowieka odpowiedzialnym za swoje czyny w takiej mierze, w jakiej są one dobrowolne. Postęp w cnocie, poznanie dobra i asceza zwiększają panowanie woli nad jej czynami.</a:t>
            </a:r>
            <a:endParaRPr lang="pl-PL"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1264</TotalTime>
  <Words>685</Words>
  <Application>Microsoft Office PowerPoint</Application>
  <PresentationFormat>Pokaz na ekranie (4:3)</PresentationFormat>
  <Paragraphs>35</Paragraphs>
  <Slides>7</Slides>
  <Notes>7</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Trek</vt:lpstr>
      <vt:lpstr>Wolność – Droga do Królestwa Bożego</vt:lpstr>
      <vt:lpstr>Ilustracja Filmowa Od 0.57.00 do 1.16.50</vt:lpstr>
      <vt:lpstr>Wolność w nauczaniu Jana Pawła II</vt:lpstr>
      <vt:lpstr>Wolność w nauczaniu Jana Pawła II</vt:lpstr>
      <vt:lpstr>Wolność dzieci Bożych (podręcznik str. 84-85)</vt:lpstr>
      <vt:lpstr>Abba, ojcze</vt:lpstr>
      <vt:lpstr>Notatka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Obdarowani wolnością</dc:title>
  <dc:creator>Mirco</dc:creator>
  <cp:lastModifiedBy>Mirco</cp:lastModifiedBy>
  <cp:revision>34</cp:revision>
  <dcterms:created xsi:type="dcterms:W3CDTF">2010-09-26T09:18:42Z</dcterms:created>
  <dcterms:modified xsi:type="dcterms:W3CDTF">2014-03-23T16:55:28Z</dcterms:modified>
</cp:coreProperties>
</file>