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78" r:id="rId2"/>
    <p:sldId id="289" r:id="rId3"/>
    <p:sldId id="286" r:id="rId4"/>
    <p:sldId id="287" r:id="rId5"/>
    <p:sldId id="277" r:id="rId6"/>
    <p:sldId id="280" r:id="rId7"/>
    <p:sldId id="281" r:id="rId8"/>
    <p:sldId id="282" r:id="rId9"/>
    <p:sldId id="283" r:id="rId10"/>
    <p:sldId id="284" r:id="rId11"/>
    <p:sldId id="285" r:id="rId12"/>
    <p:sldId id="290" r:id="rId13"/>
    <p:sldId id="294" r:id="rId14"/>
    <p:sldId id="291" r:id="rId15"/>
    <p:sldId id="288" r:id="rId16"/>
    <p:sldId id="293" r:id="rId17"/>
    <p:sldId id="292" r:id="rId18"/>
    <p:sldId id="295" r:id="rId19"/>
  </p:sldIdLst>
  <p:sldSz cx="9144000" cy="6858000" type="screen4x3"/>
  <p:notesSz cx="6884988" cy="10018713"/>
  <p:defaultTextStyle>
    <a:lvl1pPr marL="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matrix1#1" loCatId="matrix" qsTypeId="urn:microsoft.com/office/officeart/2005/8/quickstyle/3d6#1" qsCatId="3D" csTypeId="urn:microsoft.com/office/officeart/2005/8/colors/colorful1" csCatId="colorful" phldr="1"/>
      <dgm:spPr/>
      <dgm:t>
        <a:bodyPr/>
        <a:lstStyle>
          <a:extLst/>
        </a:lstStyle>
        <a:p>
          <a:endParaRPr lang="pl-PL"/>
        </a:p>
      </dgm:t>
    </dgm:pt>
    <dgm:pt modelId="{F9A846BA-06FB-46AF-80ED-5EA0073A08FA}">
      <dgm:prSet phldrT="[Text]"/>
      <dgm:spPr/>
      <dgm:t>
        <a:bodyPr/>
        <a:lstStyle>
          <a:extLst/>
        </a:lstStyle>
        <a:p>
          <a:r>
            <a:rPr lang="pl-PL" dirty="0" smtClean="0"/>
            <a:t>Pismo Święte o człowieku</a:t>
          </a:r>
        </a:p>
        <a:p>
          <a:r>
            <a:rPr lang="pl-PL" dirty="0" smtClean="0"/>
            <a:t>Podręcznik, str. 19</a:t>
          </a:r>
          <a:endParaRPr lang="pl-PL" dirty="0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pl-PL"/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pl-PL"/>
        </a:p>
      </dgm:t>
    </dgm:pt>
    <dgm:pt modelId="{F158A836-9807-4BB5-96D7-55AAE48F5E5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>
          <a:extLst/>
        </a:lstStyle>
        <a:p>
          <a:endParaRPr lang="pl-PL" dirty="0"/>
        </a:p>
      </dgm:t>
    </dgm:pt>
    <dgm:pt modelId="{641FD4FB-DEB5-4BAD-8DE6-FF7449A706FD}" type="sibTrans" cxnId="{5DEF2495-9985-44C6-8EDA-3F14AE904248}">
      <dgm:prSet/>
      <dgm:spPr/>
      <dgm:t>
        <a:bodyPr/>
        <a:lstStyle>
          <a:extLst/>
        </a:lstStyle>
        <a:p>
          <a:endParaRPr lang="pl-PL"/>
        </a:p>
      </dgm:t>
    </dgm:pt>
    <dgm:pt modelId="{558C0938-D0E9-4B08-AF25-06F808A3FD1D}" type="parTrans" cxnId="{5DEF2495-9985-44C6-8EDA-3F14AE904248}">
      <dgm:prSet/>
      <dgm:spPr/>
      <dgm:t>
        <a:bodyPr/>
        <a:lstStyle>
          <a:extLst/>
        </a:lstStyle>
        <a:p>
          <a:endParaRPr lang="pl-PL"/>
        </a:p>
      </dgm:t>
    </dgm:pt>
    <dgm:pt modelId="{BFC31097-458E-4F60-9C82-108FD60BDAB0}" type="pres">
      <dgm:prSet presAssocID="{105D35E0-9A5D-4EB8-8A48-4ED52D2D6E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extLst/>
        </a:lstStyle>
        <a:p>
          <a:endParaRPr lang="pl-PL"/>
        </a:p>
      </dgm:t>
    </dgm:pt>
    <dgm:pt modelId="{1221CBED-D293-43F5-BC03-AAC365EA0A4C}" type="pres">
      <dgm:prSet presAssocID="{105D35E0-9A5D-4EB8-8A48-4ED52D2D6EAC}" presName="matrix" presStyleCnt="0"/>
      <dgm:spPr/>
      <dgm:t>
        <a:bodyPr/>
        <a:lstStyle>
          <a:extLst/>
        </a:lstStyle>
        <a:p>
          <a:endParaRPr lang="pl-PL"/>
        </a:p>
      </dgm:t>
    </dgm:pt>
    <dgm:pt modelId="{FFB9287B-8E97-4F8F-B24C-D9F2A4B775E7}" type="pres">
      <dgm:prSet presAssocID="{105D35E0-9A5D-4EB8-8A48-4ED52D2D6EAC}" presName="tile1" presStyleLbl="node1" presStyleIdx="0" presStyleCnt="4"/>
      <dgm:spPr/>
      <dgm:t>
        <a:bodyPr/>
        <a:lstStyle>
          <a:extLst/>
        </a:lstStyle>
        <a:p>
          <a:endParaRPr lang="pl-PL"/>
        </a:p>
      </dgm:t>
    </dgm:pt>
    <dgm:pt modelId="{19A5FE15-19D2-4AF0-857B-79ACE9A0464C}" type="pres">
      <dgm:prSet presAssocID="{105D35E0-9A5D-4EB8-8A48-4ED52D2D6EA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extLst/>
        </a:lstStyle>
        <a:p>
          <a:endParaRPr lang="pl-PL"/>
        </a:p>
      </dgm:t>
    </dgm:pt>
    <dgm:pt modelId="{A1B2E022-D947-4A36-9425-E70251C9DC27}" type="pres">
      <dgm:prSet presAssocID="{105D35E0-9A5D-4EB8-8A48-4ED52D2D6EAC}" presName="tile2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>
          <a:extLst/>
        </a:lstStyle>
        <a:p>
          <a:endParaRPr lang="pl-PL"/>
        </a:p>
      </dgm:t>
    </dgm:pt>
    <dgm:pt modelId="{9F35149E-0314-4C0F-BF5A-644C750C05EB}" type="pres">
      <dgm:prSet presAssocID="{105D35E0-9A5D-4EB8-8A48-4ED52D2D6EAC}" presName="tile2text" presStyleLbl="node1" presStyleIdx="1" presStyleCnt="4">
        <dgm:presLayoutVars>
          <dgm:chMax val="0"/>
          <dgm:chPref val="0"/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>
          <a:extLst/>
        </a:lstStyle>
        <a:p>
          <a:endParaRPr lang="pl-PL"/>
        </a:p>
      </dgm:t>
    </dgm:pt>
    <dgm:pt modelId="{906459C7-473F-4025-96D9-132B0F109E5D}" type="pres">
      <dgm:prSet presAssocID="{105D35E0-9A5D-4EB8-8A48-4ED52D2D6EAC}" presName="tile3" presStyleLbl="node1" presStyleIdx="2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>
          <a:extLst/>
        </a:lstStyle>
        <a:p>
          <a:endParaRPr lang="pl-PL"/>
        </a:p>
      </dgm:t>
    </dgm:pt>
    <dgm:pt modelId="{A41ED008-30D3-4CD3-B843-9A1634C34588}" type="pres">
      <dgm:prSet presAssocID="{105D35E0-9A5D-4EB8-8A48-4ED52D2D6EA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extLst/>
        </a:lstStyle>
        <a:p>
          <a:endParaRPr lang="pl-PL"/>
        </a:p>
      </dgm:t>
    </dgm:pt>
    <dgm:pt modelId="{F013E633-9EB5-4600-B43A-0DAC78F0D6C6}" type="pres">
      <dgm:prSet presAssocID="{105D35E0-9A5D-4EB8-8A48-4ED52D2D6EAC}" presName="tile4" presStyleLbl="node1" presStyleIdx="3" presStyleCnt="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>
          <a:extLst/>
        </a:lstStyle>
        <a:p>
          <a:endParaRPr lang="pl-PL"/>
        </a:p>
      </dgm:t>
    </dgm:pt>
    <dgm:pt modelId="{449187C2-A2EB-4C6F-B55F-00A2FFFAF56A}" type="pres">
      <dgm:prSet presAssocID="{105D35E0-9A5D-4EB8-8A48-4ED52D2D6EA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extLst/>
        </a:lstStyle>
        <a:p>
          <a:endParaRPr lang="pl-PL"/>
        </a:p>
      </dgm:t>
    </dgm:pt>
    <dgm:pt modelId="{DD53D959-CC82-417F-9E8B-65A2DCA788A7}" type="pres">
      <dgm:prSet presAssocID="{105D35E0-9A5D-4EB8-8A48-4ED52D2D6EA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>
          <a:extLst/>
        </a:lstStyle>
        <a:p>
          <a:endParaRPr lang="pl-PL"/>
        </a:p>
      </dgm:t>
    </dgm:pt>
  </dgm:ptLst>
  <dgm:cxnLst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D9546191-893B-4447-8618-88876B59D102}" type="presOf" srcId="{105D35E0-9A5D-4EB8-8A48-4ED52D2D6EAC}" destId="{BFC31097-458E-4F60-9C82-108FD60BDAB0}" srcOrd="0" destOrd="0" presId="urn:microsoft.com/office/officeart/2005/8/layout/matrix1#1"/>
    <dgm:cxn modelId="{FBFA7310-CCB7-43C6-BC39-41C2241A7627}" type="presOf" srcId="{F158A836-9807-4BB5-96D7-55AAE48F5E54}" destId="{19A5FE15-19D2-4AF0-857B-79ACE9A0464C}" srcOrd="1" destOrd="0" presId="urn:microsoft.com/office/officeart/2005/8/layout/matrix1#1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D8EB83E0-041A-4453-A8B2-E27286B1BD55}" type="presOf" srcId="{F9A846BA-06FB-46AF-80ED-5EA0073A08FA}" destId="{DD53D959-CC82-417F-9E8B-65A2DCA788A7}" srcOrd="0" destOrd="0" presId="urn:microsoft.com/office/officeart/2005/8/layout/matrix1#1"/>
    <dgm:cxn modelId="{CE5F9CE3-63FA-490F-BF17-8B2A4F1A14F3}" type="presOf" srcId="{F158A836-9807-4BB5-96D7-55AAE48F5E54}" destId="{FFB9287B-8E97-4F8F-B24C-D9F2A4B775E7}" srcOrd="0" destOrd="0" presId="urn:microsoft.com/office/officeart/2005/8/layout/matrix1#1"/>
    <dgm:cxn modelId="{6B6CC08B-CB49-4101-A00E-DA6E6F46509E}" type="presParOf" srcId="{BFC31097-458E-4F60-9C82-108FD60BDAB0}" destId="{1221CBED-D293-43F5-BC03-AAC365EA0A4C}" srcOrd="0" destOrd="0" presId="urn:microsoft.com/office/officeart/2005/8/layout/matrix1#1"/>
    <dgm:cxn modelId="{A606817D-D14F-4644-8173-651A771D5530}" type="presParOf" srcId="{1221CBED-D293-43F5-BC03-AAC365EA0A4C}" destId="{FFB9287B-8E97-4F8F-B24C-D9F2A4B775E7}" srcOrd="0" destOrd="0" presId="urn:microsoft.com/office/officeart/2005/8/layout/matrix1#1"/>
    <dgm:cxn modelId="{8E6B6BE1-73C0-4E34-BF69-F3A2A8D5480F}" type="presParOf" srcId="{1221CBED-D293-43F5-BC03-AAC365EA0A4C}" destId="{19A5FE15-19D2-4AF0-857B-79ACE9A0464C}" srcOrd="1" destOrd="0" presId="urn:microsoft.com/office/officeart/2005/8/layout/matrix1#1"/>
    <dgm:cxn modelId="{533B0647-A232-4336-A871-C5045E76D046}" type="presParOf" srcId="{1221CBED-D293-43F5-BC03-AAC365EA0A4C}" destId="{A1B2E022-D947-4A36-9425-E70251C9DC27}" srcOrd="2" destOrd="0" presId="urn:microsoft.com/office/officeart/2005/8/layout/matrix1#1"/>
    <dgm:cxn modelId="{61843673-9C2D-4876-8864-432DFA21BA30}" type="presParOf" srcId="{1221CBED-D293-43F5-BC03-AAC365EA0A4C}" destId="{9F35149E-0314-4C0F-BF5A-644C750C05EB}" srcOrd="3" destOrd="0" presId="urn:microsoft.com/office/officeart/2005/8/layout/matrix1#1"/>
    <dgm:cxn modelId="{5930108E-C76E-4988-8989-48CF53EE5D3A}" type="presParOf" srcId="{1221CBED-D293-43F5-BC03-AAC365EA0A4C}" destId="{906459C7-473F-4025-96D9-132B0F109E5D}" srcOrd="4" destOrd="0" presId="urn:microsoft.com/office/officeart/2005/8/layout/matrix1#1"/>
    <dgm:cxn modelId="{91117979-7E9D-4C65-A0C2-818736C14041}" type="presParOf" srcId="{1221CBED-D293-43F5-BC03-AAC365EA0A4C}" destId="{A41ED008-30D3-4CD3-B843-9A1634C34588}" srcOrd="5" destOrd="0" presId="urn:microsoft.com/office/officeart/2005/8/layout/matrix1#1"/>
    <dgm:cxn modelId="{7151D29F-A02E-4DCA-8489-18AE9ECBD60D}" type="presParOf" srcId="{1221CBED-D293-43F5-BC03-AAC365EA0A4C}" destId="{F013E633-9EB5-4600-B43A-0DAC78F0D6C6}" srcOrd="6" destOrd="0" presId="urn:microsoft.com/office/officeart/2005/8/layout/matrix1#1"/>
    <dgm:cxn modelId="{368D2C04-0C37-4F21-A978-D049F61C888A}" type="presParOf" srcId="{1221CBED-D293-43F5-BC03-AAC365EA0A4C}" destId="{449187C2-A2EB-4C6F-B55F-00A2FFFAF56A}" srcOrd="7" destOrd="0" presId="urn:microsoft.com/office/officeart/2005/8/layout/matrix1#1"/>
    <dgm:cxn modelId="{27F362E3-AD22-4F0E-82E8-B00DDE9248D4}" type="presParOf" srcId="{BFC31097-458E-4F60-9C82-108FD60BDAB0}" destId="{DD53D959-CC82-417F-9E8B-65A2DCA788A7}" srcOrd="1" destOrd="0" presId="urn:microsoft.com/office/officeart/2005/8/layout/matrix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B9287B-8E97-4F8F-B24C-D9F2A4B775E7}">
      <dsp:nvSpPr>
        <dsp:cNvPr id="0" name=""/>
        <dsp:cNvSpPr/>
      </dsp:nvSpPr>
      <dsp:spPr>
        <a:xfrm rot="16200000">
          <a:off x="-196715" y="196715"/>
          <a:ext cx="3212831" cy="2819400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 dirty="0"/>
        </a:p>
      </dsp:txBody>
      <dsp:txXfrm rot="16200000">
        <a:off x="204888" y="-204888"/>
        <a:ext cx="2409623" cy="2819400"/>
      </dsp:txXfrm>
    </dsp:sp>
    <dsp:sp modelId="{A1B2E022-D947-4A36-9425-E70251C9DC27}">
      <dsp:nvSpPr>
        <dsp:cNvPr id="0" name=""/>
        <dsp:cNvSpPr/>
      </dsp:nvSpPr>
      <dsp:spPr>
        <a:xfrm>
          <a:off x="2819400" y="0"/>
          <a:ext cx="2819400" cy="3212831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6459C7-473F-4025-96D9-132B0F109E5D}">
      <dsp:nvSpPr>
        <dsp:cNvPr id="0" name=""/>
        <dsp:cNvSpPr/>
      </dsp:nvSpPr>
      <dsp:spPr>
        <a:xfrm rot="10800000">
          <a:off x="0" y="3212831"/>
          <a:ext cx="2819400" cy="3212831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13E633-9EB5-4600-B43A-0DAC78F0D6C6}">
      <dsp:nvSpPr>
        <dsp:cNvPr id="0" name=""/>
        <dsp:cNvSpPr/>
      </dsp:nvSpPr>
      <dsp:spPr>
        <a:xfrm rot="5400000">
          <a:off x="2622684" y="3409546"/>
          <a:ext cx="3212831" cy="2819400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53D959-CC82-417F-9E8B-65A2DCA788A7}">
      <dsp:nvSpPr>
        <dsp:cNvPr id="0" name=""/>
        <dsp:cNvSpPr/>
      </dsp:nvSpPr>
      <dsp:spPr>
        <a:xfrm>
          <a:off x="1973579" y="2409623"/>
          <a:ext cx="1691640" cy="1606415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Pismo Święte o człowieku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Podręcznik, str. 19</a:t>
          </a:r>
          <a:endParaRPr lang="pl-PL" sz="1900" kern="1200" dirty="0"/>
        </a:p>
      </dsp:txBody>
      <dsp:txXfrm>
        <a:off x="1973579" y="2409623"/>
        <a:ext cx="1691640" cy="1606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#1" minVer="12.0">
  <dgm:title val=""/>
  <dgm:desc val=""/>
  <dgm:catLst>
    <dgm:cat type="matrix" pri="2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100"/>
    </dgm:constrLst>
    <dgm:choose name="Name1">
      <dgm:if name="Name2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3">
              <dgm:if name="Name4" func="var" arg="dir" op="equ" val="norm">
                <dgm:presOf axis="ch ch desOrSelf" ptType="node node node" st="1 1 1" cnt="1 1 0"/>
              </dgm:if>
              <dgm:else name="Name5">
                <dgm:presOf axis="ch ch desOrSelf" ptType="node node node" st="1 2 1" cnt="1 1 0"/>
              </dgm:else>
            </dgm:choose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6">
              <dgm:if name="Name7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8">
                <dgm:alg type="tx"/>
              </dgm:else>
            </dgm:choose>
            <dgm:shape xmlns:r="http://schemas.openxmlformats.org/officeDocument/2006/relationships" rot="270" type="round1Rect" r:blip="" hideGeom="1">
              <dgm:adjLst>
                <dgm:adj idx="1" val="0.2"/>
              </dgm:adjLst>
            </dgm:shape>
            <dgm:choose name="Name9">
              <dgm:if name="Name10" func="var" arg="dir" op="equ" val="norm">
                <dgm:presOf axis="ch ch desOrSelf" ptType="node node node" st="1 1 1" cnt="1 1 0"/>
              </dgm:if>
              <dgm:else name="Name11">
                <dgm:presOf axis="ch ch desOrSelf" ptType="node node node" st="1 2 1" cnt="1 1 0"/>
              </dgm:else>
            </dgm:choose>
            <dgm:constrLst>
              <dgm:constr type="tMarg" refType="primFontSz" fact="0.3"/>
              <dgm:constr type="lMarg" refType="primFontSz" fact="0.3"/>
            </dgm:constrLst>
            <dgm:ruleLst>
              <dgm:rule type="primFontSz" val="2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2">
              <dgm:if name="Name13" func="var" arg="dir" op="equ" val="norm">
                <dgm:presOf axis="ch ch desOrSelf" ptType="node node node" st="1 2 1" cnt="1 1 0"/>
              </dgm:if>
              <dgm:else name="Name14">
                <dgm:presOf axis="ch ch desOrSelf" ptType="node node node" st="1 1 1" cnt="1 1 0"/>
              </dgm:else>
            </dgm:choose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5">
              <dgm:if name="Name1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7">
                <dgm:alg type="tx"/>
              </dgm:else>
            </dgm:choose>
            <dgm:shape xmlns:r="http://schemas.openxmlformats.org/officeDocument/2006/relationships" type="round1Rect" r:blip="" hideGeom="1">
              <dgm:adjLst/>
            </dgm:shape>
            <dgm:choose name="Name18">
              <dgm:if name="Name19" func="var" arg="dir" op="equ" val="norm">
                <dgm:presOf axis="ch ch desOrSelf" ptType="node node node" st="1 2 1" cnt="1 1 0"/>
              </dgm:if>
              <dgm:else name="Name20">
                <dgm:presOf axis="ch ch desOrSelf" ptType="node node node" st="1 1 1" cnt="1 1 0"/>
              </dgm:else>
            </dgm:choose>
            <dgm:constrLst>
              <dgm:constr type="tMarg" refType="primFontSz" fact="0.3"/>
              <dgm:constr type="rMarg" refType="primFontSz" fact="0.3"/>
            </dgm:constrLst>
            <dgm:ruleLst>
              <dgm:rule type="primFontSz" val="2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1">
              <dgm:if name="Name22" func="var" arg="dir" op="equ" val="norm">
                <dgm:presOf axis="ch ch desOrSelf" ptType="node node node" st="1 3 1" cnt="1 1 0"/>
              </dgm:if>
              <dgm:else name="Name23">
                <dgm:presOf axis="ch ch desOrSelf" ptType="node node node" st="1 4 1" cnt="1 1 0"/>
              </dgm:else>
            </dgm:choose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4">
              <dgm:if name="Name2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6">
                <dgm:alg type="tx"/>
              </dgm:else>
            </dgm:choose>
            <dgm:shape xmlns:r="http://schemas.openxmlformats.org/officeDocument/2006/relationships" rot="180" type="round1Rect" r:blip="" hideGeom="1">
              <dgm:adjLst/>
            </dgm:shape>
            <dgm:choose name="Name27">
              <dgm:if name="Name28" func="var" arg="dir" op="equ" val="norm">
                <dgm:presOf axis="ch ch desOrSelf" ptType="node node node" st="1 3 1" cnt="1 1 0"/>
              </dgm:if>
              <dgm:else name="Name29">
                <dgm:presOf axis="ch ch desOrSelf" ptType="node node node" st="1 4 1" cnt="1 1 0"/>
              </dgm:else>
            </dgm:choose>
            <dgm:constrLst>
              <dgm:constr type="bMarg" refType="primFontSz" fact="0.3"/>
              <dgm:constr type="lMarg" refType="primFontSz" fact="0.3"/>
            </dgm:constrLst>
            <dgm:ruleLst>
              <dgm:rule type="primFontSz" val="2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30">
              <dgm:if name="Name31" func="var" arg="dir" op="equ" val="norm">
                <dgm:presOf axis="ch ch desOrSelf" ptType="node node node" st="1 4 1" cnt="1 1 0"/>
              </dgm:if>
              <dgm:else name="Name32">
                <dgm:presOf axis="ch ch desOrSelf" ptType="node node node" st="1 3 1" cnt="1 1 0"/>
              </dgm:else>
            </dgm:choose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3">
              <dgm:if name="Name3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5">
                <dgm:alg type="tx"/>
              </dgm:else>
            </dgm:choose>
            <dgm:shape xmlns:r="http://schemas.openxmlformats.org/officeDocument/2006/relationships" rot="90" type="round1Rect" r:blip="" hideGeom="1">
              <dgm:adjLst/>
            </dgm:shape>
            <dgm:choose name="Name36">
              <dgm:if name="Name37" func="var" arg="dir" op="equ" val="norm">
                <dgm:presOf axis="ch ch desOrSelf" ptType="node node node" st="1 4 1" cnt="1 1 0"/>
              </dgm:if>
              <dgm:else name="Name38">
                <dgm:presOf axis="ch ch desOrSelf" ptType="node node node" st="1 3 1" cnt="1 1 0"/>
              </dgm:else>
            </dgm:choose>
            <dgm:constrLst>
              <dgm:constr type="bMarg" refType="primFontSz" fact="0.3"/>
              <dgm:constr type="rMarg" refType="primFontSz" fact="0.3"/>
            </dgm:constrLst>
            <dgm:ruleLst>
              <dgm:rule type="primFontSz" val="2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</dgm:if>
      <dgm:else name="Name3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#1">
  <dgm:title val="3-D Style 6"/>
  <dgm:desc val="3-D Style 6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 latinLnBrk="0">
              <a:defRPr lang="pl-PL" sz="1300"/>
            </a:lvl1pPr>
            <a:extLst/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 latinLnBrk="0">
              <a:defRPr lang="pl-PL" sz="1300"/>
            </a:lvl1pPr>
            <a:extLst/>
          </a:lstStyle>
          <a:p>
            <a:fld id="{C238408C-6839-46EE-8131-EDA75C487F2E}" type="datetimeFigureOut">
              <a:rPr/>
              <a:pPr/>
              <a:t>2006-06-30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>
            <a:extLst/>
          </a:lstStyle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vert="horz" lIns="96588" tIns="48294" rIns="96588" bIns="48294" rtlCol="0">
            <a:normAutofit/>
          </a:bodyPr>
          <a:lstStyle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 latinLnBrk="0">
              <a:defRPr lang="pl-PL" sz="1300"/>
            </a:lvl1pPr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90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 latinLnBrk="0">
              <a:defRPr lang="pl-PL" sz="1300"/>
            </a:lvl1pPr>
            <a:extLst/>
          </a:lstStyle>
          <a:p>
            <a:fld id="{87D77045-401A-4D5E-BFE3-54C21A8A6634}" type="slidenum">
              <a:rPr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09C4-0238-4867-BD48-B9F08B0CFDB4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6C78-B562-4D16-8949-B1FCDA6C4FAB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6C78-B562-4D16-8949-B1FCDA6C4FAB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pl-PL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pl-PL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pl-PL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pl-PL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pl-PL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pl-PL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pl-PL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/>
              <a:pPr/>
              <a:t>2006-06-30</a:t>
            </a:fld>
            <a:endParaRPr kumimoji="0"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pl-P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/>
              <a:pPr/>
              <a:t>‹#›</a:t>
            </a:fld>
            <a:endParaRPr kumimoji="0" lang="pl-PL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lang="pl-PL" sz="3800"/>
            </a:lvl1pPr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lang="pl-PL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pl-PL" smtClean="0"/>
              <a:t>Kliknij, aby edytować styl wzorca podtytułu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/>
              <a:pPr/>
              <a:t>2006-06-30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pl-PL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eaLnBrk="1" latinLnBrk="0" hangingPunct="1">
              <a:buNone/>
              <a:defRPr kumimoji="0" lang="pl-PL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pl-PL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pl-PL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/>
              <a:pPr/>
              <a:t>2006-06-30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pl-PL" sz="2000"/>
            </a:lvl1pPr>
            <a:lvl2pPr eaLnBrk="1" latinLnBrk="0" hangingPunct="1">
              <a:defRPr kumimoji="0" lang="pl-PL" sz="2400"/>
            </a:lvl2pPr>
            <a:lvl3pPr eaLnBrk="1" latinLnBrk="0" hangingPunct="1">
              <a:defRPr kumimoji="0" lang="pl-PL" sz="2000"/>
            </a:lvl3pPr>
            <a:lvl4pPr eaLnBrk="1" latinLnBrk="0" hangingPunct="1">
              <a:defRPr kumimoji="0" lang="pl-PL" sz="1800"/>
            </a:lvl4pPr>
            <a:lvl5pPr eaLnBrk="1" latinLnBrk="0" hangingPunct="1">
              <a:defRPr kumimoji="0" lang="pl-PL"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lang="pl-PL" sz="2800"/>
            </a:lvl1pPr>
            <a:lvl2pPr eaLnBrk="1" latinLnBrk="0" hangingPunct="1">
              <a:defRPr kumimoji="0" lang="pl-PL" sz="2400"/>
            </a:lvl2pPr>
            <a:lvl3pPr eaLnBrk="1" latinLnBrk="0" hangingPunct="1">
              <a:defRPr kumimoji="0" lang="pl-PL" sz="2000"/>
            </a:lvl3pPr>
            <a:lvl4pPr eaLnBrk="1" latinLnBrk="0" hangingPunct="1">
              <a:defRPr kumimoji="0" lang="pl-PL" sz="1800"/>
            </a:lvl4pPr>
            <a:lvl5pPr eaLnBrk="1" latinLnBrk="0" hangingPunct="1">
              <a:defRPr kumimoji="0" lang="pl-PL"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/>
              <a:pPr/>
              <a:t>2006-06-30</a:t>
            </a:fld>
            <a:endParaRPr kumimoji="0"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pl-P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eaLnBrk="1" latinLnBrk="0" hangingPunct="1">
              <a:defRPr kumimoji="0" lang="pl-PL" sz="4000"/>
            </a:lvl1pPr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lang="pl-PL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pl-PL" sz="2000" b="1"/>
            </a:lvl2pPr>
            <a:lvl3pPr eaLnBrk="1" latinLnBrk="0" hangingPunct="1">
              <a:buNone/>
              <a:defRPr kumimoji="0" lang="pl-PL" sz="1800" b="1"/>
            </a:lvl3pPr>
            <a:lvl4pPr eaLnBrk="1" latinLnBrk="0" hangingPunct="1">
              <a:buNone/>
              <a:defRPr kumimoji="0" lang="pl-PL" sz="1600" b="1"/>
            </a:lvl4pPr>
            <a:lvl5pPr eaLnBrk="1" latinLnBrk="0" hangingPunct="1">
              <a:buNone/>
              <a:defRPr kumimoji="0" lang="pl-PL" sz="1600" b="1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lang="pl-PL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pl-PL" sz="2000" b="1"/>
            </a:lvl2pPr>
            <a:lvl3pPr eaLnBrk="1" latinLnBrk="0" hangingPunct="1">
              <a:buNone/>
              <a:defRPr kumimoji="0" lang="pl-PL" sz="1800" b="1"/>
            </a:lvl3pPr>
            <a:lvl4pPr eaLnBrk="1" latinLnBrk="0" hangingPunct="1">
              <a:buNone/>
              <a:defRPr kumimoji="0" lang="pl-PL" sz="1600" b="1"/>
            </a:lvl4pPr>
            <a:lvl5pPr eaLnBrk="1" latinLnBrk="0" hangingPunct="1">
              <a:buNone/>
              <a:defRPr kumimoji="0" lang="pl-PL" sz="1600" b="1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lang="pl-PL" sz="2400"/>
            </a:lvl1pPr>
            <a:lvl2pPr eaLnBrk="1" latinLnBrk="0" hangingPunct="1">
              <a:defRPr kumimoji="0" lang="pl-PL" sz="2000"/>
            </a:lvl2pPr>
            <a:lvl3pPr eaLnBrk="1" latinLnBrk="0" hangingPunct="1">
              <a:defRPr kumimoji="0" lang="pl-PL" sz="1800"/>
            </a:lvl3pPr>
            <a:lvl4pPr eaLnBrk="1" latinLnBrk="0" hangingPunct="1">
              <a:defRPr kumimoji="0" lang="pl-PL" sz="1600"/>
            </a:lvl4pPr>
            <a:lvl5pPr eaLnBrk="1" latinLnBrk="0" hangingPunct="1">
              <a:defRPr kumimoji="0" lang="pl-PL"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lang="pl-PL" sz="2400"/>
            </a:lvl1pPr>
            <a:lvl2pPr eaLnBrk="1" latinLnBrk="0" hangingPunct="1">
              <a:defRPr kumimoji="0" lang="pl-PL" sz="2000"/>
            </a:lvl2pPr>
            <a:lvl3pPr eaLnBrk="1" latinLnBrk="0" hangingPunct="1">
              <a:defRPr kumimoji="0" lang="pl-PL" sz="1800"/>
            </a:lvl3pPr>
            <a:lvl4pPr eaLnBrk="1" latinLnBrk="0" hangingPunct="1">
              <a:defRPr kumimoji="0" lang="pl-PL" sz="1600"/>
            </a:lvl4pPr>
            <a:lvl5pPr eaLnBrk="1" latinLnBrk="0" hangingPunct="1">
              <a:defRPr kumimoji="0" lang="pl-PL"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/>
              <a:pPr/>
              <a:t>2006-06-30</a:t>
            </a:fld>
            <a:endParaRPr kumimoji="0"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pl-PL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lang="pl-PL" sz="4000" cap="none" baseline="0"/>
            </a:lvl1pPr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/>
              <a:pPr/>
              <a:t>2006-06-30</a:t>
            </a:fld>
            <a:endParaRPr kumimoji="0"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/>
              <a:pPr/>
              <a:t>2006-06-30</a:t>
            </a:fld>
            <a:endParaRPr kumimoji="0"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lang="pl-PL" sz="3600" b="0"/>
            </a:lvl1pPr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lang="pl-PL" sz="1800"/>
            </a:lvl1pPr>
            <a:lvl2pPr eaLnBrk="1" latinLnBrk="0" hangingPunct="1">
              <a:buNone/>
              <a:defRPr kumimoji="0" lang="pl-PL" sz="1200"/>
            </a:lvl2pPr>
            <a:lvl3pPr eaLnBrk="1" latinLnBrk="0" hangingPunct="1">
              <a:buNone/>
              <a:defRPr kumimoji="0" lang="pl-PL" sz="1000"/>
            </a:lvl3pPr>
            <a:lvl4pPr eaLnBrk="1" latinLnBrk="0" hangingPunct="1">
              <a:buNone/>
              <a:defRPr kumimoji="0" lang="pl-PL" sz="900"/>
            </a:lvl4pPr>
            <a:lvl5pPr eaLnBrk="1" latinLnBrk="0" hangingPunct="1">
              <a:buNone/>
              <a:defRPr kumimoji="0" lang="pl-PL" sz="9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lang="pl-PL" sz="3200"/>
            </a:lvl1pPr>
            <a:lvl2pPr eaLnBrk="1" latinLnBrk="0" hangingPunct="1">
              <a:defRPr kumimoji="0" lang="pl-PL" sz="2800"/>
            </a:lvl2pPr>
            <a:lvl3pPr eaLnBrk="1" latinLnBrk="0" hangingPunct="1">
              <a:defRPr kumimoji="0" lang="pl-PL" sz="2400"/>
            </a:lvl3pPr>
            <a:lvl4pPr eaLnBrk="1" latinLnBrk="0" hangingPunct="1">
              <a:defRPr kumimoji="0" lang="pl-PL" sz="2000"/>
            </a:lvl4pPr>
            <a:lvl5pPr eaLnBrk="1" latinLnBrk="0" hangingPunct="1">
              <a:defRPr kumimoji="0" lang="pl-PL"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/>
              <a:pPr/>
              <a:t>2006-06-30</a:t>
            </a:fld>
            <a:endParaRPr kumimoji="0"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Zdjęcie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lang="pl-PL" sz="2100" b="0"/>
            </a:lvl1pPr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eaLnBrk="1" latinLnBrk="0" hangingPunct="1">
              <a:buNone/>
              <a:defRPr kumimoji="0" lang="pl-PL"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lang="pl-PL" sz="1400">
                <a:solidFill>
                  <a:srgbClr val="FFFFFF"/>
                </a:solidFill>
              </a:defRPr>
            </a:lvl1pPr>
            <a:lvl2pPr eaLnBrk="1" latinLnBrk="0" hangingPunct="1">
              <a:defRPr kumimoji="0" lang="pl-PL" sz="1200"/>
            </a:lvl2pPr>
            <a:lvl3pPr eaLnBrk="1" latinLnBrk="0" hangingPunct="1">
              <a:defRPr kumimoji="0" lang="pl-PL" sz="1000"/>
            </a:lvl3pPr>
            <a:lvl4pPr eaLnBrk="1" latinLnBrk="0" hangingPunct="1">
              <a:defRPr kumimoji="0" lang="pl-PL" sz="900"/>
            </a:lvl4pPr>
            <a:lvl5pPr eaLnBrk="1" latinLnBrk="0" hangingPunct="1">
              <a:defRPr kumimoji="0" lang="pl-PL" sz="9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/>
              <a:pPr/>
              <a:t>2006-06-30</a:t>
            </a:fld>
            <a:endParaRPr kumimoji="0"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eaLnBrk="1" latinLnBrk="0" hangingPunct="1"/>
            <a:r>
              <a:rPr kumimoji="0" lang="pl-PL" smtClean="0"/>
              <a:t>Kliknij, aby edytować styl</a:t>
            </a:r>
            <a:endParaRPr kumimoji="0" lang="en-US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pl-PL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kumimoji="0" lang="pl-PL">
                <a:solidFill>
                  <a:schemeClr val="tx2"/>
                </a:solidFill>
              </a:rPr>
              <a:pPr/>
              <a:t>2013-09-22</a:t>
            </a:fld>
            <a:endParaRPr kumimoji="0" lang="pl-PL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lang="pl-PL"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pl-PL" sz="110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pl-PL"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kumimoji="0" lang="pl-PL" sz="1200">
                <a:solidFill>
                  <a:schemeClr val="tx2"/>
                </a:solidFill>
              </a:rPr>
              <a:pPr algn="l"/>
              <a:t>‹#›</a:t>
            </a:fld>
            <a:endParaRPr kumimoji="0" lang="pl-PL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pl-PL"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kumimoji="0" lang="pl-PL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lang="pl-PL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lang="pl-PL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lang="pl-PL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pl-PL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pl-PL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pl-PL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HND5-PND3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file:///D:\Materia&#322;y%20wideo\TV,%20Internet\Wolno&#347;&#263;%20i%20godno&#347;&#263;%20cz&#322;owieka%20w%20nauczaniu%20Jana%20Pawa%20II.web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lia.pl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possumus.pl/ps/Ps/139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1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Bóg stworzył człowieka</a:t>
            </a:r>
            <a:endParaRPr lang="pl-PL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 algn="ctr">
              <a:buNone/>
            </a:pPr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Klasa II LŚ</a:t>
            </a:r>
          </a:p>
          <a:p>
            <a:pPr lvl="8" algn="ctr">
              <a:buNone/>
            </a:pPr>
            <a:endParaRPr lang="pl-PL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ctr">
              <a:buNone/>
            </a:pPr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Dziś jest 22.09.2013</a:t>
            </a:r>
          </a:p>
          <a:p>
            <a:pPr lvl="8" algn="ctr">
              <a:buNone/>
            </a:pPr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Do wakacji pozostało 278 dni.</a:t>
            </a:r>
            <a:endParaRPr lang="pl-PL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660232" y="6453336"/>
            <a:ext cx="2483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Fot. </a:t>
            </a:r>
            <a:r>
              <a:rPr lang="pl-PL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Kurhan – </a:t>
            </a:r>
            <a:r>
              <a:rPr lang="pl-PL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Fotolia.com</a:t>
            </a:r>
            <a:r>
              <a:rPr lang="pl-PL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Wymień 3 najważniejsze zalety i wady człowieka w każdym wieku 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Sfera cielesna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Sfera duchowa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475295701_747370484c_o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457200" y="3073576"/>
            <a:ext cx="4040188" cy="2730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ymbol zastępczy zawartości 7" descr="Fotolia_18347516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86300" y="2459038"/>
            <a:ext cx="3959225" cy="39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899592" y="6021288"/>
            <a:ext cx="298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Fot. © Anita P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Peppers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076056" y="6581001"/>
            <a:ext cx="298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robodread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Pismo święte uczy: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„Wtedy to Pan Bóg ulepił człowieka z prochu ziemi i tchnął w jego nozdrza tchnienie życia, wskutek czego stał się człowiek istotą żywą.”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16736"/>
          </a:xfrm>
        </p:spPr>
        <p:txBody>
          <a:bodyPr/>
          <a:lstStyle/>
          <a:p>
            <a:pPr algn="ctr"/>
            <a:r>
              <a:rPr lang="pl-PL" sz="3500" dirty="0" smtClean="0">
                <a:latin typeface="Times New Roman" pitchFamily="18" charset="0"/>
                <a:cs typeface="Times New Roman" pitchFamily="18" charset="0"/>
              </a:rPr>
              <a:t>Z duszą i ciałem…</a:t>
            </a:r>
            <a:br>
              <a:rPr lang="pl-PL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Kościół Katolicki uczy</a:t>
            </a:r>
            <a:r>
              <a:rPr lang="pl-PL" sz="3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(podręcznik, str. 20)</a:t>
            </a:r>
            <a:endParaRPr lang="pl-PL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55795879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08200" y="2273300"/>
            <a:ext cx="5384800" cy="359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3131840" y="6093296"/>
            <a:ext cx="298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Africa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Studio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Kościół Katolicki uczy: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KKK 362 Osoba ludzka, stworzona na obraz Boży, jest równocześnie istotą cielesną, i duchową. Opis biblijny wyraża tę rzeczywistość językiem symbolicznym, gdy stwierdza, że "Bóg ulepił człowieka z prochu ziemi i tchnął w jego nozdrza tchnienie życia, wskutek czego stał się człowiek istotą żywą" (Rdz 2, 7). Cały człowiek jest więc chciany przez Boga.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KKK 363 Pojęcie dusza często oznacza w Piśmie świętym życie ludzkie (Por.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16, 25-26; J 15, 13. lub całą osobę ludzką (Por.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Dz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2, 41). Oznacza także to wszystko, co w człowieku jest najbardziej wewnętrzne (Por.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26, 38; J 12, 27) i najwartościowsze (Por.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10, 28; 2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Mch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6, 30): to, co sprawia, że człowiek jest w sposób najbardziej szczególny obrazem Boga: "dusza" oznacza zasadę duchową w człowieku.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Być osobą…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Podręcznik, str. 21</a:t>
            </a:r>
            <a:endParaRPr lang="pl-PL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56034638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08200" y="2273300"/>
            <a:ext cx="5384800" cy="359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3131840" y="6165304"/>
            <a:ext cx="298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drubing-photo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winna obejmować nasz troska o: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ciało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duszę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15778190_XS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457200" y="3087145"/>
            <a:ext cx="4040188" cy="2703010"/>
          </a:xfrm>
        </p:spPr>
      </p:pic>
      <p:pic>
        <p:nvPicPr>
          <p:cNvPr id="8" name="Symbol zastępczy zawartości 7" descr="Fotolia_24635418_XS zmieniony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336811" y="2459038"/>
            <a:ext cx="2658203" cy="3959225"/>
          </a:xfrm>
        </p:spPr>
      </p:pic>
      <p:sp>
        <p:nvSpPr>
          <p:cNvPr id="9" name="pole tekstowe 8"/>
          <p:cNvSpPr txBox="1"/>
          <p:nvPr/>
        </p:nvSpPr>
        <p:spPr>
          <a:xfrm>
            <a:off x="683568" y="6165304"/>
            <a:ext cx="298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africa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220072" y="6581001"/>
            <a:ext cx="298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Fot. © Gina Sanders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500" dirty="0" smtClean="0">
                <a:latin typeface="Times New Roman" pitchFamily="18" charset="0"/>
                <a:cs typeface="Times New Roman" pitchFamily="18" charset="0"/>
                <a:hlinkClick r:id="rId3"/>
              </a:rPr>
              <a:t>Jan Paweł II o wolności i godności człowieka</a:t>
            </a:r>
            <a:endParaRPr lang="pl-PL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78435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Notatka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Człowiek został stworzony na obraz i podobieństwo Boga. To podobieństwo wyraża się w naturze, wolnej woli oraz duszy nieśmiertelnej. Z faktu bycia osobą wynika niezbywalna godność każdego człowieka. Każdy jest zobowiązany do miłości oraz do życia zgodnego z prawym sumieniem. Odrzucenie duchowego wymiaru człowieka (błąd antropologiczny) skutkuje kryzysem kultury i relacji międzyludzkich, a przede wszystkim utratą wiecznego zbawienia.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Dla katechety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algn="just"/>
            <a:r>
              <a:rPr lang="pl-PL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Zdjęcia będące w większości częścią tej prezentacji zostały w niej użyte po uzyskaniu licencji z serwisu </a:t>
            </a:r>
            <a:r>
              <a:rPr lang="pl-PL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www.fotolia.pl</a:t>
            </a:r>
            <a:r>
              <a:rPr lang="pl-PL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pl-PL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Niniejsza prezentacja może być używana wyłącznie do celów edukacyjnych, a używający jej zobowiązuje się zabezpieczyć ją przed nieuprawnionym używaniem, zwłaszcza przed wyodrębnianiem zdjęć w niej użytych i dalszą ich dystrybucją. </a:t>
            </a:r>
          </a:p>
          <a:p>
            <a:pPr algn="just"/>
            <a:r>
              <a:rPr lang="pl-PL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Użytkownik niniejszej prezentacji w przypadku nieuprawnionego jej użycia, próbie wyodrębnienia zawartych w niej obrazów, użycia jej w sposób niezgodny z prawem ponosi odpowiedzialność karną wynikającą z przepisów prawa polskiego oraz międzynarodowego.</a:t>
            </a:r>
            <a:endParaRPr lang="pl-PL" sz="2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hlinkClick r:id="rId3"/>
              </a:rPr>
              <a:t>Modlitwa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060848"/>
            <a:ext cx="2693838" cy="39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powinniśmy wiedzieć na dzisiejszą katechezę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Kim są aniołowie?</a:t>
            </a:r>
          </a:p>
          <a:p>
            <a:pPr algn="just">
              <a:buFont typeface="Wingdings" pitchFamily="2" charset="2"/>
              <a:buChar char="q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Imiona trzech archaniołów.</a:t>
            </a:r>
          </a:p>
          <a:p>
            <a:pPr algn="just">
              <a:buFont typeface="Wingdings" pitchFamily="2" charset="2"/>
              <a:buChar char="q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Gdzie jest o nich mowa w Piśmie św.?</a:t>
            </a:r>
          </a:p>
          <a:p>
            <a:pPr>
              <a:buFont typeface="Wingdings" pitchFamily="2" charset="2"/>
              <a:buChar char="q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Kim jest szatan?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Co to są egzorcyzmy?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powinniśmy pamiętać z poprzednich katechez?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Znać argumenty za istnieniem Boga.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Znać Imię Boże objawione Mojżeszowi.</a:t>
            </a:r>
          </a:p>
          <a:p>
            <a:pPr>
              <a:buFont typeface="Wingdings" pitchFamily="2" charset="2"/>
              <a:buChar char="q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Umieć wytłumaczyć, czym jest objawienie. Podać rodzaje objawienia i sposoby, jakimi Bóg objawił się człowiekowi.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1752600" y="216170"/>
          <a:ext cx="5638800" cy="642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79512" y="6453336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Foto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Sebastian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Kaulitzki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,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travis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manley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, © AVAVA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Andy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Dean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Dziecko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038600" cy="576064"/>
          </a:xfrm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decyduje o pięknie ciała dziecka?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764704"/>
            <a:ext cx="4038600" cy="820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Co decyduje o pięknie ducha dziecka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pl-PL" sz="2000" dirty="0"/>
          </a:p>
        </p:txBody>
      </p:sp>
      <p:pic>
        <p:nvPicPr>
          <p:cNvPr id="5" name="Obraz 4" descr="Fotolia_2799983_X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588" y="1684603"/>
            <a:ext cx="3190846" cy="4780632"/>
          </a:xfrm>
          <a:prstGeom prst="rect">
            <a:avLst/>
          </a:prstGeom>
        </p:spPr>
      </p:pic>
      <p:pic>
        <p:nvPicPr>
          <p:cNvPr id="6" name="Obraz 5" descr="Fotolia_12129258_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484784"/>
            <a:ext cx="2902475" cy="434858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55576" y="6381328"/>
            <a:ext cx="298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Xavier -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148064" y="6021288"/>
            <a:ext cx="2987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Soleilphoto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Nastolatek/nastolatka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decyduje o pięknie ciała nastolatka i nastolatki?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Co decyduje o pięknie ducha nastolatka i nastolatki?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Fotolia_2099497_X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04864"/>
            <a:ext cx="2758289" cy="4132560"/>
          </a:xfrm>
          <a:prstGeom prst="rect">
            <a:avLst/>
          </a:prstGeom>
        </p:spPr>
      </p:pic>
      <p:pic>
        <p:nvPicPr>
          <p:cNvPr id="6" name="Obraz 5" descr="Fotolia_6056633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204864"/>
            <a:ext cx="2902330" cy="436510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95536" y="6581001"/>
            <a:ext cx="298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Fot. © Xavier -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44008" y="6381328"/>
            <a:ext cx="298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Fot. ©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Leah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Anne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Thompson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Dojrzały człowiek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Piękno ciała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Piękno ducha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Fotolia_707611_X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708920"/>
            <a:ext cx="3884149" cy="2913112"/>
          </a:xfrm>
          <a:prstGeom prst="rect">
            <a:avLst/>
          </a:prstGeom>
        </p:spPr>
      </p:pic>
      <p:pic>
        <p:nvPicPr>
          <p:cNvPr id="6" name="Obraz 5" descr="Fotolia_10490923_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132856"/>
            <a:ext cx="3853284" cy="385328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860032" y="6021288"/>
            <a:ext cx="298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Fot. © Anita P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Peppers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35968" y="6317704"/>
            <a:ext cx="298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vgstudio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Staruszek/staruszka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Piękno ciała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Piękno ducha</a:t>
            </a:r>
            <a:endParaRPr lang="pl-PL" dirty="0"/>
          </a:p>
        </p:txBody>
      </p:sp>
      <p:pic>
        <p:nvPicPr>
          <p:cNvPr id="5" name="Obraz 4" descr="Fotolia_11060374_X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88840"/>
            <a:ext cx="3046661" cy="4564608"/>
          </a:xfrm>
          <a:prstGeom prst="rect">
            <a:avLst/>
          </a:prstGeom>
        </p:spPr>
      </p:pic>
      <p:pic>
        <p:nvPicPr>
          <p:cNvPr id="6" name="Obraz 5" descr="Fotolia_10438750_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060848"/>
            <a:ext cx="3046661" cy="456460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11560" y="6581001"/>
            <a:ext cx="298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Fot. © Sandor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Kasco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788024" y="6581001"/>
            <a:ext cx="298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Fot. © Sandor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Kasco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0</TotalTime>
  <Words>675</Words>
  <Application>Microsoft Office PowerPoint</Application>
  <PresentationFormat>Pokaz na ekranie (4:3)</PresentationFormat>
  <Paragraphs>84</Paragraphs>
  <Slides>18</Slides>
  <Notes>18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IntroducingPowerPoint2007</vt:lpstr>
      <vt:lpstr>Bóg stworzył człowieka</vt:lpstr>
      <vt:lpstr>Modlitwa</vt:lpstr>
      <vt:lpstr>Co powinniśmy wiedzieć na dzisiejszą katechezę</vt:lpstr>
      <vt:lpstr>Co powinniśmy pamiętać z poprzednich katechez?</vt:lpstr>
      <vt:lpstr>Slajd 5</vt:lpstr>
      <vt:lpstr>Dziecko</vt:lpstr>
      <vt:lpstr>Nastolatek/nastolatka</vt:lpstr>
      <vt:lpstr>Dojrzały człowiek</vt:lpstr>
      <vt:lpstr>Staruszek/staruszka</vt:lpstr>
      <vt:lpstr>Wymień 3 najważniejsze zalety i wady człowieka w każdym wieku  </vt:lpstr>
      <vt:lpstr>Pismo święte uczy:</vt:lpstr>
      <vt:lpstr>Z duszą i ciałem… Kościół Katolicki uczy (podręcznik, str. 20)</vt:lpstr>
      <vt:lpstr>Kościół Katolicki uczy:</vt:lpstr>
      <vt:lpstr>Być osobą… Podręcznik, str. 21</vt:lpstr>
      <vt:lpstr>Co winna obejmować nasz troska o:</vt:lpstr>
      <vt:lpstr>Jan Paweł II o wolności i godności człowieka</vt:lpstr>
      <vt:lpstr>Notatka</vt:lpstr>
      <vt:lpstr>Dla katechety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2010-09-12T12:49:30Z</dcterms:created>
  <dcterms:modified xsi:type="dcterms:W3CDTF">2013-09-22T20:39:51Z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1045</vt:i4>
  </property>
  <property fmtid="{D5CDD505-2E9C-101B-9397-08002B2CF9AE}" pid="3" name="_Version">
    <vt:lpwstr>12.0.4518</vt:lpwstr>
  </property>
</Properties>
</file>