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62" r:id="rId4"/>
    <p:sldId id="259" r:id="rId5"/>
    <p:sldId id="260" r:id="rId6"/>
    <p:sldId id="261" r:id="rId7"/>
    <p:sldId id="257" r:id="rId8"/>
    <p:sldId id="265" r:id="rId9"/>
    <p:sldId id="264" r:id="rId10"/>
    <p:sldId id="273" r:id="rId11"/>
    <p:sldId id="272" r:id="rId12"/>
    <p:sldId id="271" r:id="rId13"/>
    <p:sldId id="270" r:id="rId14"/>
    <p:sldId id="269" r:id="rId15"/>
    <p:sldId id="268" r:id="rId16"/>
    <p:sldId id="267" r:id="rId17"/>
    <p:sldId id="263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3856E-1024-4BCC-8440-25A40B51448D}" type="datetimeFigureOut">
              <a:rPr lang="pl-PL" smtClean="0"/>
              <a:pPr/>
              <a:t>2013-09-27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98D63-1FFE-478B-AF9F-70C5DDF63D2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98D63-1FFE-478B-AF9F-70C5DDF63D2C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98D63-1FFE-478B-AF9F-70C5DDF63D2C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98D63-1FFE-478B-AF9F-70C5DDF63D2C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98D63-1FFE-478B-AF9F-70C5DDF63D2C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98D63-1FFE-478B-AF9F-70C5DDF63D2C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98D63-1FFE-478B-AF9F-70C5DDF63D2C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98D63-1FFE-478B-AF9F-70C5DDF63D2C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98D63-1FFE-478B-AF9F-70C5DDF63D2C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98D63-1FFE-478B-AF9F-70C5DDF63D2C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98D63-1FFE-478B-AF9F-70C5DDF63D2C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98D63-1FFE-478B-AF9F-70C5DDF63D2C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98D63-1FFE-478B-AF9F-70C5DDF63D2C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98D63-1FFE-478B-AF9F-70C5DDF63D2C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98D63-1FFE-478B-AF9F-70C5DDF63D2C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98D63-1FFE-478B-AF9F-70C5DDF63D2C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98D63-1FFE-478B-AF9F-70C5DDF63D2C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98D63-1FFE-478B-AF9F-70C5DDF63D2C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6F12-812B-4714-B831-DC533FC96EF1}" type="datetimeFigureOut">
              <a:rPr lang="pl-PL" smtClean="0"/>
              <a:pPr/>
              <a:t>2013-09-27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C109-B9DC-4788-AFB0-25B1CD5B399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6F12-812B-4714-B831-DC533FC96EF1}" type="datetimeFigureOut">
              <a:rPr lang="pl-PL" smtClean="0"/>
              <a:pPr/>
              <a:t>2013-09-27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C109-B9DC-4788-AFB0-25B1CD5B399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6F12-812B-4714-B831-DC533FC96EF1}" type="datetimeFigureOut">
              <a:rPr lang="pl-PL" smtClean="0"/>
              <a:pPr/>
              <a:t>2013-09-27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C109-B9DC-4788-AFB0-25B1CD5B399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6F12-812B-4714-B831-DC533FC96EF1}" type="datetimeFigureOut">
              <a:rPr lang="pl-PL" smtClean="0"/>
              <a:pPr/>
              <a:t>2013-09-27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C109-B9DC-4788-AFB0-25B1CD5B399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6F12-812B-4714-B831-DC533FC96EF1}" type="datetimeFigureOut">
              <a:rPr lang="pl-PL" smtClean="0"/>
              <a:pPr/>
              <a:t>2013-09-27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C109-B9DC-4788-AFB0-25B1CD5B399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6F12-812B-4714-B831-DC533FC96EF1}" type="datetimeFigureOut">
              <a:rPr lang="pl-PL" smtClean="0"/>
              <a:pPr/>
              <a:t>2013-09-27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C109-B9DC-4788-AFB0-25B1CD5B399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6F12-812B-4714-B831-DC533FC96EF1}" type="datetimeFigureOut">
              <a:rPr lang="pl-PL" smtClean="0"/>
              <a:pPr/>
              <a:t>2013-09-27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C109-B9DC-4788-AFB0-25B1CD5B399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6F12-812B-4714-B831-DC533FC96EF1}" type="datetimeFigureOut">
              <a:rPr lang="pl-PL" smtClean="0"/>
              <a:pPr/>
              <a:t>2013-09-27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C109-B9DC-4788-AFB0-25B1CD5B399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6F12-812B-4714-B831-DC533FC96EF1}" type="datetimeFigureOut">
              <a:rPr lang="pl-PL" smtClean="0"/>
              <a:pPr/>
              <a:t>2013-09-27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C109-B9DC-4788-AFB0-25B1CD5B399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6F12-812B-4714-B831-DC533FC96EF1}" type="datetimeFigureOut">
              <a:rPr lang="pl-PL" smtClean="0"/>
              <a:pPr/>
              <a:t>2013-09-27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C109-B9DC-4788-AFB0-25B1CD5B399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6F12-812B-4714-B831-DC533FC96EF1}" type="datetimeFigureOut">
              <a:rPr lang="pl-PL" smtClean="0"/>
              <a:pPr/>
              <a:t>2013-09-27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C109-B9DC-4788-AFB0-25B1CD5B399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76F12-812B-4714-B831-DC533FC96EF1}" type="datetimeFigureOut">
              <a:rPr lang="pl-PL" smtClean="0"/>
              <a:pPr/>
              <a:t>2013-09-27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AC109-B9DC-4788-AFB0-25B1CD5B399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Grzechem krzywdzę drugiego człowieka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Klasa V SP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Dziś jest 27.09.2013 r.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 wakacji pozostało 273 dni.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539552" y="6525344"/>
            <a:ext cx="23762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Fot. Tła 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Vesna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Cvorovic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Lekarstwo na grzechy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karta pracy str. 8, zad. 2</a:t>
            </a:r>
            <a:endParaRPr lang="pl-PL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Jakim grzechom możemy przeciwstawić jakie cnoty?</a:t>
            </a: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Symbol zastępczy zawartości 6" descr="Fotolia_42081594_X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" y="2802201"/>
            <a:ext cx="4040188" cy="26966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Grzechy i cnoty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Pycha 	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Pokora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Chciwość	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Nieczystość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Zazdrość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Nieumiarkowanie w jedzeniu i piciu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	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Gniew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Lenistwo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115616" y="5589240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nikesidoroff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Lekarstwo na grzechy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karta pracy str. 8, zad. 2</a:t>
            </a:r>
            <a:endParaRPr lang="pl-PL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Jakim grzechom możemy przeciwstawić jakie cnoty?</a:t>
            </a: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Symbol zastępczy zawartości 6" descr="Fotolia_42081594_X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" y="2802201"/>
            <a:ext cx="4040188" cy="26966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Grzechy i cnoty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Pycha 	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Pokora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Chciwość	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Hojność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Nieczystość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Zazdrość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Nieumiarkowanie w jedzeniu i piciu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	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Gniew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Lenistwo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115616" y="5589240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nikesidoroff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Lekarstwo na grzechy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karta pracy str. 8, zad. 2</a:t>
            </a:r>
            <a:endParaRPr lang="pl-PL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Jakim grzechom możemy przeciwstawić jakie cnoty?</a:t>
            </a: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Symbol zastępczy zawartości 6" descr="Fotolia_42081594_X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" y="2802201"/>
            <a:ext cx="4040188" cy="26966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Grzechy i cnoty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Pycha 	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Pokora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Chciwość	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Hojność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Nieczystość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Czystość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Zazdrość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Nieumiarkowanie w jedzeniu i piciu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	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Gniew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Lenistwo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115616" y="5589240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nikesidoroff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Lekarstwo na grzechy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karta pracy str. 8, zad. 2</a:t>
            </a:r>
            <a:endParaRPr lang="pl-PL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Jakim grzechom możemy przeciwstawić jakie cnoty?</a:t>
            </a: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Symbol zastępczy zawartości 6" descr="Fotolia_42081594_X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" y="2802201"/>
            <a:ext cx="4040188" cy="26966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Grzechy i cnoty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Pycha 	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Pokora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Chciwość	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Hojność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Nieczystość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Czystość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Zazdrość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Życzliwość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Nieumiarkowanie w jedzeniu i piciu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	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Gniew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Lenistwo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115616" y="5589240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nikesidoroff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Lekarstwo na grzechy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karta pracy str. 8, zad. 2</a:t>
            </a:r>
            <a:endParaRPr lang="pl-PL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Jakim grzechom możemy przeciwstawić jakie cnoty?</a:t>
            </a: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Symbol zastępczy zawartości 6" descr="Fotolia_42081594_X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" y="2802201"/>
            <a:ext cx="4040188" cy="26966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Grzechy i cnoty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Pycha 	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Pokora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Chciwość	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Hojność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Nieczystość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Czystość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Zazdrość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Życzliwość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Nieumiarkowanie w jedzeniu i piciu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	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umiarkowanie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Gniew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Lenistwo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115616" y="5589240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nikesidoroff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Lekarstwo na grzechy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karta pracy str. 8, zad. 2</a:t>
            </a:r>
            <a:endParaRPr lang="pl-PL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Jakim grzechom możemy przeciwstawić jakie cnoty?</a:t>
            </a: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Symbol zastępczy zawartości 6" descr="Fotolia_42081594_X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" y="2802201"/>
            <a:ext cx="4040188" cy="26966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Grzechy i cnoty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Pycha 	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Pokora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Chciwość	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Hojność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Nieczystość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Czystość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Zazdrość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Życzliwość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Nieumiarkowanie w jedzeniu i piciu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	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umiarkowanie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Gniew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łagodność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Lenistwo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115616" y="5589240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nikesidoroff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Lekarstwo na grzechy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karta pracy str. 8, zad. 2</a:t>
            </a:r>
            <a:endParaRPr lang="pl-PL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Jakim grzechom możemy przeciwstawić jakie cnoty?</a:t>
            </a: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Symbol zastępczy zawartości 6" descr="Fotolia_42081594_X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" y="2802201"/>
            <a:ext cx="4040188" cy="26966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Grzechy i cnoty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Pycha 	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Pokora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Chciwość	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Hojność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Nieczystość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Czystość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Zazdrość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Życzliwość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Nieumiarkowanie w jedzeniu i piciu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	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umiarkowanie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Gniew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łagodność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Lenistwo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pracowitość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115616" y="5589240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nikesidoroff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Notatka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Jak pokazuje historia Kaina i Abla, przez nasze grzechy ranimy innych ludzi. Jako Dzieci Boże jesteśmy wezwani do walki z naszymi grzechami i wadami przez częstą spowiedź i rozwijanie w sobie cnót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skutki grzechu pierworodnego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627784" y="1988840"/>
            <a:ext cx="3867150" cy="25717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az 4" descr="Fotolia_46931199_X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15816" y="4293096"/>
            <a:ext cx="3241363" cy="215074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6" name="pole tekstowe 5"/>
          <p:cNvSpPr txBox="1"/>
          <p:nvPr/>
        </p:nvSpPr>
        <p:spPr>
          <a:xfrm>
            <a:off x="3635896" y="6611779"/>
            <a:ext cx="24482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Ariene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az 7" descr="Fotolia_39147763_X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59832" y="260648"/>
            <a:ext cx="2800285" cy="18690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pole tekstowe 8"/>
          <p:cNvSpPr txBox="1"/>
          <p:nvPr/>
        </p:nvSpPr>
        <p:spPr>
          <a:xfrm>
            <a:off x="3563888" y="1988840"/>
            <a:ext cx="20162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goodluz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Obraz 9" descr="Fotolia_13295786_X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1560" y="1772816"/>
            <a:ext cx="2037360" cy="30524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1" name="pole tekstowe 10"/>
          <p:cNvSpPr txBox="1"/>
          <p:nvPr/>
        </p:nvSpPr>
        <p:spPr>
          <a:xfrm>
            <a:off x="683568" y="4941168"/>
            <a:ext cx="1656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DoctorKan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Obraz 11" descr="Fotolia_3010033_XS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60232" y="1988840"/>
            <a:ext cx="2069466" cy="306426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3" name="pole tekstowe 12"/>
          <p:cNvSpPr txBox="1"/>
          <p:nvPr/>
        </p:nvSpPr>
        <p:spPr>
          <a:xfrm>
            <a:off x="6588224" y="5229200"/>
            <a:ext cx="22322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Syda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Productions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Grzech jak brud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700" b="1" dirty="0" smtClean="0">
                <a:latin typeface="Times New Roman" pitchFamily="18" charset="0"/>
                <a:cs typeface="Times New Roman" pitchFamily="18" charset="0"/>
              </a:rPr>
              <a:t>Podręcznik, str. 25</a:t>
            </a:r>
            <a:r>
              <a:rPr lang="pl-PL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700" i="1" dirty="0" smtClean="0">
                <a:latin typeface="Times New Roman" pitchFamily="18" charset="0"/>
                <a:cs typeface="Times New Roman" pitchFamily="18" charset="0"/>
              </a:rPr>
              <a:t>Czytamy wprowadzenie, próbujemy odpowiedzieć na postawione w podręczniku pytania.</a:t>
            </a:r>
            <a:endParaRPr lang="pl-PL" sz="17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Symbol zastępczy zawartości 4" descr="Fotolia_50961615_XS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2515394"/>
            <a:ext cx="4038600" cy="2695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pole tekstowe 5"/>
          <p:cNvSpPr txBox="1"/>
          <p:nvPr/>
        </p:nvSpPr>
        <p:spPr>
          <a:xfrm>
            <a:off x="1475656" y="5373216"/>
            <a:ext cx="20162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ManEtli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Symbol zastępczy zawartości 4" descr="Fotolia_50041968_XS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4648200" y="2348706"/>
            <a:ext cx="4038600" cy="3028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pole tekstowe 7"/>
          <p:cNvSpPr txBox="1"/>
          <p:nvPr/>
        </p:nvSpPr>
        <p:spPr>
          <a:xfrm>
            <a:off x="5292080" y="5517232"/>
            <a:ext cx="2987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Fot. 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Oleg_Zabielin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Kain i Abel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700" b="1" dirty="0" smtClean="0">
                <a:latin typeface="Times New Roman" pitchFamily="18" charset="0"/>
                <a:cs typeface="Times New Roman" pitchFamily="18" charset="0"/>
              </a:rPr>
              <a:t>Podręcznik, str. 26</a:t>
            </a:r>
            <a:r>
              <a:rPr lang="pl-PL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700" dirty="0" smtClean="0">
                <a:latin typeface="Times New Roman" pitchFamily="18" charset="0"/>
                <a:cs typeface="Times New Roman" pitchFamily="18" charset="0"/>
              </a:rPr>
              <a:t>Czytamy najpierw w ciszy, a następnie z podziałem na role</a:t>
            </a:r>
            <a:endParaRPr lang="pl-PL" sz="1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Symbol zastępczy zawartości 6" descr="Fotolia_55267975_X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395536" y="1628800"/>
            <a:ext cx="4040188" cy="2962805"/>
          </a:xfrm>
        </p:spPr>
      </p:pic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56793"/>
            <a:ext cx="4041775" cy="36004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l-PL" sz="1800" b="1" dirty="0">
                <a:latin typeface="Times New Roman" pitchFamily="18" charset="0"/>
                <a:cs typeface="Times New Roman" pitchFamily="18" charset="0"/>
              </a:rPr>
              <a:t>HISTORIA O KAINIE I ABLU (KSIĘGA RODZAJU 3, 2-16)</a:t>
            </a: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sz="1800" b="1" dirty="0" smtClean="0">
                <a:latin typeface="Times New Roman" pitchFamily="18" charset="0"/>
                <a:cs typeface="Times New Roman" pitchFamily="18" charset="0"/>
              </a:rPr>
              <a:t>Narrator</a:t>
            </a:r>
            <a:r>
              <a:rPr lang="pl-PL" sz="18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Abel był pasterzem trzód, a Kain uprawiał rolę. Gdy po niejakim czasie Kain składał dla Pana w ofierze płody roli, zaś Abel składał również pierwociny swej trzody i z jej tłuszczu, Pan wejrzał na Abla i na jego ofiarę; na Kaina zaś i na jego ofiarę nie chciał patrzeć. Smuciło to Kaina bardzo i chodził z ponurą twarzą. Pan zapytał Kaina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251520" y="4869160"/>
            <a:ext cx="84249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Bóg: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Dlaczego jesteś smutny i dlaczego twarz twoja jest ponura? Przecież gdybyś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postępował dobrze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miałbyś twarz pogodną; jeżeli zaś nie będziesz dobrze postępował, grzech leży u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wrót i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czyha na ciebie, a przecież ty masz nad nim panować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Narrator: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Rzekł Kain do Abla, brata swego:</a:t>
            </a:r>
          </a:p>
          <a:p>
            <a:pPr algn="just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 Kain: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Chodźmy na pole.</a:t>
            </a:r>
          </a:p>
          <a:p>
            <a:pPr algn="just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 Narrator: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 gdy byli na polu, Kain rzucił się na swego brata Abla i zabił go. Wtedy Bóg zapytał Kaina.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467544" y="4725144"/>
            <a:ext cx="37444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Renáta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Sedmáková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Kain i Abel</a:t>
            </a:r>
            <a:endParaRPr lang="pl-PL" dirty="0"/>
          </a:p>
        </p:txBody>
      </p:sp>
      <p:pic>
        <p:nvPicPr>
          <p:cNvPr id="7" name="Symbol zastępczy zawartości 6" descr="Fotolia_55267975_X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7544" y="836712"/>
            <a:ext cx="4040188" cy="2962805"/>
          </a:xfrm>
        </p:spPr>
      </p:pic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4008" y="836712"/>
            <a:ext cx="4041775" cy="36004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l-PL" sz="1800" b="1" dirty="0" smtClean="0">
                <a:latin typeface="Times New Roman" pitchFamily="18" charset="0"/>
                <a:cs typeface="Times New Roman" pitchFamily="18" charset="0"/>
              </a:rPr>
              <a:t> Bóg: 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Gdzie jest brat twój, Abel?</a:t>
            </a:r>
          </a:p>
          <a:p>
            <a:pPr algn="just">
              <a:buNone/>
            </a:pPr>
            <a:r>
              <a:rPr lang="pl-PL" sz="1800" b="1" dirty="0" smtClean="0">
                <a:latin typeface="Times New Roman" pitchFamily="18" charset="0"/>
                <a:cs typeface="Times New Roman" pitchFamily="18" charset="0"/>
              </a:rPr>
              <a:t> Narrator: 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On odpowiedział:</a:t>
            </a:r>
          </a:p>
          <a:p>
            <a:pPr algn="just">
              <a:buNone/>
            </a:pPr>
            <a:r>
              <a:rPr lang="pl-PL" sz="1800" b="1" dirty="0" smtClean="0">
                <a:latin typeface="Times New Roman" pitchFamily="18" charset="0"/>
                <a:cs typeface="Times New Roman" pitchFamily="18" charset="0"/>
              </a:rPr>
              <a:t> Kain: 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Nie wiem. Czyż jestem stróżem brata mego?</a:t>
            </a:r>
          </a:p>
          <a:p>
            <a:pPr algn="just">
              <a:buNone/>
            </a:pPr>
            <a:r>
              <a:rPr lang="pl-PL" sz="1800" b="1" dirty="0" smtClean="0">
                <a:latin typeface="Times New Roman" pitchFamily="18" charset="0"/>
                <a:cs typeface="Times New Roman" pitchFamily="18" charset="0"/>
              </a:rPr>
              <a:t> Narrator: 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Rzekł Bóg.</a:t>
            </a:r>
          </a:p>
          <a:p>
            <a:pPr algn="just">
              <a:buNone/>
            </a:pPr>
            <a:r>
              <a:rPr lang="pl-PL" sz="1800" b="1" dirty="0" smtClean="0">
                <a:latin typeface="Times New Roman" pitchFamily="18" charset="0"/>
                <a:cs typeface="Times New Roman" pitchFamily="18" charset="0"/>
              </a:rPr>
              <a:t>Bóg: 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Cóżeś uczynił? Krew brata twego głośno woła ku mnie z ziemi! Bądź teraz przeklęty na tej roli, która rozwarła swą paszczę, aby wchłonąć krew brata twego, przelaną przez ciebie. Gdy rolę tę będziesz uprawiał,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251520" y="4149080"/>
            <a:ext cx="84249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nie da ci już ona więcej plonu. Tułaczem i zbiegiem będziesz na ziemi!</a:t>
            </a:r>
          </a:p>
          <a:p>
            <a:pPr algn="just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Narrator: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Kain rzekł do Pana:</a:t>
            </a:r>
          </a:p>
          <a:p>
            <a:pPr algn="just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Kain: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Zbyt wielka jest kara moja, abym mógł ją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znieść. Skoro mnie teraz wypędzasz z tej roli, i mam się ukrywać przed tobą, i być tułaczem i zbiegiem na ziemi, każdy, kto mnie spotka, będzie mógł mnie zabić!</a:t>
            </a:r>
          </a:p>
          <a:p>
            <a:pPr algn="just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 Narrator: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Ale Pan mu powiedział:</a:t>
            </a:r>
          </a:p>
          <a:p>
            <a:pPr algn="just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Bóg: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O, nie! Ktokolwiek by zabił Kaina, siedmiokrotną pomstę poniesie!</a:t>
            </a:r>
          </a:p>
          <a:p>
            <a:pPr algn="just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Narrator: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Dał też Pan znamię Kainowi, aby go nie zabił, ktokolwiek go spotka. Po czym Kain odszedł od Pana i zamieszkał w kraju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Nod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na wschód od Edenu.</a:t>
            </a:r>
          </a:p>
          <a:p>
            <a:pPr algn="just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539552" y="3789040"/>
            <a:ext cx="37444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Renáta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Sedmáková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Kain i Abel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700" b="1" dirty="0" smtClean="0">
                <a:latin typeface="Times New Roman" pitchFamily="18" charset="0"/>
                <a:cs typeface="Times New Roman" pitchFamily="18" charset="0"/>
              </a:rPr>
              <a:t>Podręcznik str. 26 </a:t>
            </a:r>
            <a:endParaRPr lang="pl-PL" sz="1700" b="1" dirty="0"/>
          </a:p>
        </p:txBody>
      </p:sp>
      <p:pic>
        <p:nvPicPr>
          <p:cNvPr id="7" name="Symbol zastępczy zawartości 6" descr="Fotolia_55267975_X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395536" y="1628800"/>
            <a:ext cx="4040188" cy="2962805"/>
          </a:xfrm>
        </p:spPr>
      </p:pic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56793"/>
            <a:ext cx="4041775" cy="36004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l-PL" sz="1800" i="1" dirty="0" smtClean="0">
                <a:latin typeface="Times New Roman" pitchFamily="18" charset="0"/>
                <a:cs typeface="Times New Roman" pitchFamily="18" charset="0"/>
              </a:rPr>
              <a:t>Analiza tekstu</a:t>
            </a:r>
          </a:p>
          <a:p>
            <a:pPr algn="just">
              <a:buFont typeface="Wingdings" pitchFamily="2" charset="2"/>
              <a:buChar char="Ø"/>
            </a:pPr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Czym zajmował się Kain, a czym Abel?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Co </a:t>
            </a:r>
            <a:r>
              <a:rPr lang="pl-PL" sz="1800" dirty="0" err="1" smtClean="0">
                <a:latin typeface="Times New Roman" pitchFamily="18" charset="0"/>
                <a:cs typeface="Times New Roman" pitchFamily="18" charset="0"/>
              </a:rPr>
              <a:t>poróżn</a:t>
            </a:r>
            <a:r>
              <a:rPr lang="pl-PL" sz="1800" smtClean="0">
                <a:latin typeface="Times New Roman" pitchFamily="18" charset="0"/>
                <a:cs typeface="Times New Roman" pitchFamily="18" charset="0"/>
              </a:rPr>
              <a:t> iło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obu braci?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Co zrobił Kain?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W jaki sposób Bóg ukarał Kaina?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Co kierowało Kainem, że posunął się do bratobójstwa?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467544" y="4725144"/>
            <a:ext cx="37444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Renáta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Sedmáková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Lekarstwo na grzechy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karta pracy str. 8, zad. 2</a:t>
            </a:r>
            <a:endParaRPr lang="pl-PL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Jakim grzechom możemy przeciwstawić jakie cnoty?</a:t>
            </a: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Symbol zastępczy zawartości 6" descr="Fotolia_42081594_X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" y="2802201"/>
            <a:ext cx="4040188" cy="26966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Co to są grzechy główne?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KKK 1866 Wady można porządkować według cnót, którym się przeciwstawiają, jak również zestawiać je z grzechami głównymi, wyróżnionymi przez doświadczenie chrześcijańskie za św. Janem Kasjanem i św. Grzegorzem Wielkim (Św. Grzegorz Wielki,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Moralia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Job, 31, 45: PL 76, 621 A). Nazywa się je "głównymi", ponieważ powodują inne grzechy i inne wady. Są nimi: pycha, chciwość, zazdrość, gniew, nieczystość, łakomstwo, lenistwo lub znużenie duchowe.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115616" y="5589240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nikesidoroff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Definicje grzechów głównych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b="0" dirty="0" smtClean="0">
                <a:latin typeface="Times New Roman" pitchFamily="18" charset="0"/>
                <a:cs typeface="Times New Roman" pitchFamily="18" charset="0"/>
              </a:rPr>
              <a:t>Karta pracy str. 8, zad. 1</a:t>
            </a:r>
            <a:endParaRPr lang="pl-PL" sz="15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pl-PL" sz="2500" dirty="0" smtClean="0">
                <a:latin typeface="Times New Roman" pitchFamily="18" charset="0"/>
                <a:cs typeface="Times New Roman" pitchFamily="18" charset="0"/>
              </a:rPr>
              <a:t>Czym są: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500" dirty="0" smtClean="0">
                <a:latin typeface="Times New Roman" pitchFamily="18" charset="0"/>
                <a:cs typeface="Times New Roman" pitchFamily="18" charset="0"/>
              </a:rPr>
              <a:t>Pycha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500" dirty="0" smtClean="0">
                <a:latin typeface="Times New Roman" pitchFamily="18" charset="0"/>
                <a:cs typeface="Times New Roman" pitchFamily="18" charset="0"/>
              </a:rPr>
              <a:t>Chciwość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500" dirty="0" smtClean="0">
                <a:latin typeface="Times New Roman" pitchFamily="18" charset="0"/>
                <a:cs typeface="Times New Roman" pitchFamily="18" charset="0"/>
              </a:rPr>
              <a:t>Nieczystość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500" dirty="0" smtClean="0">
                <a:latin typeface="Times New Roman" pitchFamily="18" charset="0"/>
                <a:cs typeface="Times New Roman" pitchFamily="18" charset="0"/>
                <a:sym typeface="Symbol"/>
              </a:rPr>
              <a:t>Czystość</a:t>
            </a:r>
            <a:endParaRPr lang="pl-PL" sz="25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500" dirty="0" smtClean="0">
                <a:latin typeface="Times New Roman" pitchFamily="18" charset="0"/>
                <a:cs typeface="Times New Roman" pitchFamily="18" charset="0"/>
              </a:rPr>
              <a:t>Zazdrość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500" dirty="0" smtClean="0">
                <a:latin typeface="Times New Roman" pitchFamily="18" charset="0"/>
                <a:cs typeface="Times New Roman" pitchFamily="18" charset="0"/>
              </a:rPr>
              <a:t>Nieumiarkowanie w jedzeniu i piciu	</a:t>
            </a:r>
            <a:endParaRPr lang="pl-PL" sz="250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500" dirty="0" smtClean="0">
                <a:latin typeface="Times New Roman" pitchFamily="18" charset="0"/>
                <a:cs typeface="Times New Roman" pitchFamily="18" charset="0"/>
              </a:rPr>
              <a:t>Gniew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500" dirty="0" smtClean="0">
                <a:latin typeface="Times New Roman" pitchFamily="18" charset="0"/>
                <a:cs typeface="Times New Roman" pitchFamily="18" charset="0"/>
              </a:rPr>
              <a:t>Lenistwo</a:t>
            </a:r>
          </a:p>
          <a:p>
            <a:endParaRPr lang="pl-PL" sz="2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Symbol zastępczy zawartości 6" descr="Fotolia_38998800_X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098925" y="824706"/>
            <a:ext cx="4064000" cy="4749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pole tekstowe 8"/>
          <p:cNvSpPr txBox="1"/>
          <p:nvPr/>
        </p:nvSpPr>
        <p:spPr>
          <a:xfrm>
            <a:off x="4788024" y="5733256"/>
            <a:ext cx="28803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Dusan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Kostic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Lekarstwo na grzechy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karta pracy str. 8, zad. 2</a:t>
            </a:r>
            <a:endParaRPr lang="pl-PL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Jakim grzechom możemy przeciwstawić jakie cnoty?</a:t>
            </a: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Symbol zastępczy zawartości 6" descr="Fotolia_42081594_X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" y="2802201"/>
            <a:ext cx="4040188" cy="26966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Grzechy i cnoty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Pycha 	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Chciwość	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Nieczystość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Zazdrość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Nieumiarkowanie w jedzeniu i piciu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	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Gniew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Lenistwo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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115616" y="5589240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nikesidoroff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614</Words>
  <Application>Microsoft Office PowerPoint</Application>
  <PresentationFormat>Pokaz na ekranie (4:3)</PresentationFormat>
  <Paragraphs>168</Paragraphs>
  <Slides>17</Slides>
  <Notes>17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Motyw pakietu Office</vt:lpstr>
      <vt:lpstr>Grzechem krzywdzę drugiego człowieka</vt:lpstr>
      <vt:lpstr>Slajd 2</vt:lpstr>
      <vt:lpstr>Grzech jak brud Podręcznik, str. 25 Czytamy wprowadzenie, próbujemy odpowiedzieć na postawione w podręczniku pytania.</vt:lpstr>
      <vt:lpstr>Kain i Abel Podręcznik, str. 26 Czytamy najpierw w ciszy, a następnie z podziałem na role</vt:lpstr>
      <vt:lpstr>Kain i Abel</vt:lpstr>
      <vt:lpstr>Kain i Abel Podręcznik str. 26 </vt:lpstr>
      <vt:lpstr>Lekarstwo na grzechy karta pracy str. 8, zad. 2</vt:lpstr>
      <vt:lpstr>Definicje grzechów głównych Karta pracy str. 8, zad. 1</vt:lpstr>
      <vt:lpstr>Lekarstwo na grzechy karta pracy str. 8, zad. 2</vt:lpstr>
      <vt:lpstr>Lekarstwo na grzechy karta pracy str. 8, zad. 2</vt:lpstr>
      <vt:lpstr>Lekarstwo na grzechy karta pracy str. 8, zad. 2</vt:lpstr>
      <vt:lpstr>Lekarstwo na grzechy karta pracy str. 8, zad. 2</vt:lpstr>
      <vt:lpstr>Lekarstwo na grzechy karta pracy str. 8, zad. 2</vt:lpstr>
      <vt:lpstr>Lekarstwo na grzechy karta pracy str. 8, zad. 2</vt:lpstr>
      <vt:lpstr>Lekarstwo na grzechy karta pracy str. 8, zad. 2</vt:lpstr>
      <vt:lpstr>Lekarstwo na grzechy karta pracy str. 8, zad. 2</vt:lpstr>
      <vt:lpstr>Notatka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Grzechem krzywdzę drugiego człowieka</dc:title>
  <dc:creator>Mirco</dc:creator>
  <cp:lastModifiedBy>Mirco</cp:lastModifiedBy>
  <cp:revision>12</cp:revision>
  <dcterms:created xsi:type="dcterms:W3CDTF">2013-09-26T18:48:01Z</dcterms:created>
  <dcterms:modified xsi:type="dcterms:W3CDTF">2013-09-27T14:42:37Z</dcterms:modified>
</cp:coreProperties>
</file>