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1" r:id="rId6"/>
    <p:sldId id="259" r:id="rId7"/>
    <p:sldId id="263" r:id="rId8"/>
    <p:sldId id="262"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F8AD2-401F-4692-B9F7-DB9509F07422}" type="datetimeFigureOut">
              <a:rPr lang="pl-PL" smtClean="0"/>
              <a:pPr/>
              <a:t>2013-10-22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40BA8-00CB-44D7-930A-141CCDB028FD}"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D198D63-1FFE-478B-AF9F-70C5DDF63D2C}"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7A40BA8-00CB-44D7-930A-141CCDB028FD}" type="slidenum">
              <a:rPr lang="pl-PL" smtClean="0"/>
              <a:pPr/>
              <a:t>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1B9506A-18C4-4B5B-B578-23C999037222}"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0EE4E3-1DFF-4792-93F2-3C9F340EC4D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9506A-18C4-4B5B-B578-23C999037222}" type="datetimeFigureOut">
              <a:rPr lang="pl-PL" smtClean="0"/>
              <a:pPr/>
              <a:t>2013-10-22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EE4E3-1DFF-4792-93F2-3C9F340EC4D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G:\Film\Znamie%20Kaina.2007.Lektor%20PL.av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onpossumus.pl/ps/Rdz/3.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katechizm.opoka.org.pl/rkkkI-2-1.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katechizm.opoka.org.pl/rkkkI-2-1.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eologia.pl/m_k/kkk1c03.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nasza-wiara.pl/Diecezja-Opolska/2475-YouCat-katechizm-dla-mlodych/YouCat-nr-67-70.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latin typeface="Times New Roman" pitchFamily="18" charset="0"/>
                <a:cs typeface="Times New Roman" pitchFamily="18" charset="0"/>
              </a:rPr>
              <a:t>Grzech pierworodny</a:t>
            </a: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p:txBody>
          <a:bodyPr/>
          <a:lstStyle/>
          <a:p>
            <a:r>
              <a:rPr lang="pl-PL" dirty="0" smtClean="0">
                <a:latin typeface="Times New Roman" pitchFamily="18" charset="0"/>
                <a:cs typeface="Times New Roman" pitchFamily="18" charset="0"/>
              </a:rPr>
              <a:t>Klasa II LŚ</a:t>
            </a:r>
          </a:p>
          <a:p>
            <a:r>
              <a:rPr lang="pl-PL" dirty="0" smtClean="0">
                <a:latin typeface="Times New Roman" pitchFamily="18" charset="0"/>
                <a:cs typeface="Times New Roman" pitchFamily="18" charset="0"/>
              </a:rPr>
              <a:t>Dziś jest 21.10.2013 r.</a:t>
            </a:r>
          </a:p>
          <a:p>
            <a:r>
              <a:rPr lang="pl-PL" dirty="0" smtClean="0">
                <a:latin typeface="Times New Roman" pitchFamily="18" charset="0"/>
                <a:cs typeface="Times New Roman" pitchFamily="18" charset="0"/>
              </a:rPr>
              <a:t>Do wakacji pozostało 249 dni</a:t>
            </a:r>
            <a:endParaRPr lang="pl-PL" dirty="0">
              <a:latin typeface="Times New Roman" pitchFamily="18" charset="0"/>
              <a:cs typeface="Times New Roman" pitchFamily="18" charset="0"/>
            </a:endParaRPr>
          </a:p>
        </p:txBody>
      </p:sp>
      <p:sp>
        <p:nvSpPr>
          <p:cNvPr id="4" name="Prostokąt 3"/>
          <p:cNvSpPr/>
          <p:nvPr/>
        </p:nvSpPr>
        <p:spPr>
          <a:xfrm>
            <a:off x="774900" y="6309320"/>
            <a:ext cx="1903085" cy="246221"/>
          </a:xfrm>
          <a:prstGeom prst="rect">
            <a:avLst/>
          </a:prstGeom>
        </p:spPr>
        <p:txBody>
          <a:bodyPr wrap="none">
            <a:spAutoFit/>
          </a:bodyPr>
          <a:lstStyle/>
          <a:p>
            <a:pPr algn="ctr"/>
            <a:r>
              <a:rPr lang="pl-PL" sz="1000" dirty="0" smtClean="0">
                <a:latin typeface="Times New Roman" pitchFamily="18" charset="0"/>
                <a:cs typeface="Times New Roman" pitchFamily="18" charset="0"/>
              </a:rPr>
              <a:t>Tło fot. © </a:t>
            </a:r>
            <a:r>
              <a:rPr lang="pl-PL" sz="1000" dirty="0" err="1" smtClean="0">
                <a:latin typeface="Times New Roman" pitchFamily="18" charset="0"/>
                <a:cs typeface="Times New Roman" pitchFamily="18" charset="0"/>
              </a:rPr>
              <a:t>mallivan</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„Znamię Kaina”</a:t>
            </a:r>
            <a:br>
              <a:rPr lang="pl-PL" dirty="0" smtClean="0">
                <a:latin typeface="Times New Roman" pitchFamily="18" charset="0"/>
                <a:cs typeface="Times New Roman" pitchFamily="18" charset="0"/>
              </a:rPr>
            </a:br>
            <a:r>
              <a:rPr lang="pl-PL" sz="1700" dirty="0" smtClean="0">
                <a:latin typeface="Times New Roman" pitchFamily="18" charset="0"/>
                <a:cs typeface="Times New Roman" pitchFamily="18" charset="0"/>
              </a:rPr>
              <a:t>(od 2.25 do 8.50, 45.00 – 47.00,  1.05.00 – 1.07.00)</a:t>
            </a:r>
            <a:endParaRPr lang="pl-PL" sz="1700" dirty="0">
              <a:latin typeface="Times New Roman" pitchFamily="18" charset="0"/>
              <a:cs typeface="Times New Roman" pitchFamily="18" charset="0"/>
            </a:endParaRPr>
          </a:p>
        </p:txBody>
      </p:sp>
      <p:pic>
        <p:nvPicPr>
          <p:cNvPr id="1026" name="Picture 2">
            <a:hlinkClick r:id="rId3" action="ppaction://program"/>
          </p:cNvPr>
          <p:cNvPicPr>
            <a:picLocks noGrp="1" noChangeAspect="1" noChangeArrowheads="1"/>
          </p:cNvPicPr>
          <p:nvPr>
            <p:ph idx="1"/>
          </p:nvPr>
        </p:nvPicPr>
        <p:blipFill>
          <a:blip r:embed="rId4" cstate="print"/>
          <a:srcRect/>
          <a:stretch>
            <a:fillRect/>
          </a:stretch>
        </p:blipFill>
        <p:spPr bwMode="auto">
          <a:xfrm>
            <a:off x="1554691" y="1600200"/>
            <a:ext cx="6034617" cy="4525963"/>
          </a:xfrm>
          <a:prstGeom prst="rect">
            <a:avLst/>
          </a:prstGeom>
          <a:noFill/>
          <a:ln w="9525">
            <a:noFill/>
            <a:miter lim="800000"/>
            <a:headEnd/>
            <a:tailEnd/>
          </a:ln>
        </p:spPr>
      </p:pic>
      <p:sp>
        <p:nvSpPr>
          <p:cNvPr id="5" name="pole tekstowe 4"/>
          <p:cNvSpPr txBox="1"/>
          <p:nvPr/>
        </p:nvSpPr>
        <p:spPr>
          <a:xfrm>
            <a:off x="1691680" y="6211669"/>
            <a:ext cx="2736304" cy="246221"/>
          </a:xfrm>
          <a:prstGeom prst="rect">
            <a:avLst/>
          </a:prstGeom>
          <a:noFill/>
        </p:spPr>
        <p:txBody>
          <a:bodyPr wrap="square" rtlCol="0">
            <a:spAutoFit/>
          </a:bodyPr>
          <a:lstStyle/>
          <a:p>
            <a:r>
              <a:rPr lang="pl-PL" sz="1000" i="1" dirty="0" err="1" smtClean="0">
                <a:latin typeface="Times New Roman" pitchFamily="18" charset="0"/>
                <a:cs typeface="Times New Roman" pitchFamily="18" charset="0"/>
              </a:rPr>
              <a:t>Kadrz</a:t>
            </a:r>
            <a:r>
              <a:rPr lang="pl-PL" sz="1000" i="1" dirty="0" smtClean="0">
                <a:latin typeface="Times New Roman" pitchFamily="18" charset="0"/>
                <a:cs typeface="Times New Roman" pitchFamily="18" charset="0"/>
              </a:rPr>
              <a:t> Filmu „Znamię Kaina”</a:t>
            </a:r>
            <a:endParaRPr lang="pl-PL" sz="1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Na początku tak nie było…</a:t>
            </a:r>
            <a:endParaRPr lang="pl-PL" dirty="0">
              <a:latin typeface="Times New Roman" pitchFamily="18" charset="0"/>
              <a:cs typeface="Times New Roman" pitchFamily="18" charset="0"/>
            </a:endParaRPr>
          </a:p>
        </p:txBody>
      </p:sp>
      <p:pic>
        <p:nvPicPr>
          <p:cNvPr id="4" name="Symbol zastępczy zawartości 3" descr="Fotolia_30325934_XS.jpg"/>
          <p:cNvPicPr>
            <a:picLocks noGrp="1" noChangeAspect="1"/>
          </p:cNvPicPr>
          <p:nvPr>
            <p:ph idx="1"/>
          </p:nvPr>
        </p:nvPicPr>
        <p:blipFill>
          <a:blip r:embed="rId3" cstate="print"/>
          <a:stretch>
            <a:fillRect/>
          </a:stretch>
        </p:blipFill>
        <p:spPr>
          <a:xfrm>
            <a:off x="4355976" y="1628800"/>
            <a:ext cx="4457700" cy="4343400"/>
          </a:xfrm>
        </p:spPr>
      </p:pic>
      <p:sp>
        <p:nvSpPr>
          <p:cNvPr id="5" name="pole tekstowe 4"/>
          <p:cNvSpPr txBox="1"/>
          <p:nvPr/>
        </p:nvSpPr>
        <p:spPr>
          <a:xfrm>
            <a:off x="179512" y="1225689"/>
            <a:ext cx="3888432" cy="5170646"/>
          </a:xfrm>
          <a:prstGeom prst="rect">
            <a:avLst/>
          </a:prstGeom>
          <a:noFill/>
        </p:spPr>
        <p:txBody>
          <a:bodyPr wrap="square" rtlCol="0">
            <a:spAutoFit/>
          </a:bodyPr>
          <a:lstStyle/>
          <a:p>
            <a:pPr algn="just"/>
            <a:r>
              <a:rPr lang="pl-PL" sz="1500" baseline="30000" dirty="0">
                <a:latin typeface="Times New Roman" pitchFamily="18" charset="0"/>
                <a:cs typeface="Times New Roman" pitchFamily="18" charset="0"/>
              </a:rPr>
              <a:t>1</a:t>
            </a:r>
            <a:r>
              <a:rPr lang="pl-PL" sz="1500" dirty="0">
                <a:latin typeface="Times New Roman" pitchFamily="18" charset="0"/>
                <a:cs typeface="Times New Roman" pitchFamily="18" charset="0"/>
              </a:rPr>
              <a:t> A wąż był bardziej przebiegły niż wszystkie zwierzęta lądowe, które Pan Bóg stworzył. On to rzekł do niewiasty: "Czy rzeczywiście Bóg powiedział: Nie jedzcie owoców ze wszystkich drzew tego ogrodu?" </a:t>
            </a:r>
            <a:r>
              <a:rPr lang="pl-PL" sz="1500" baseline="30000" dirty="0">
                <a:latin typeface="Times New Roman" pitchFamily="18" charset="0"/>
                <a:cs typeface="Times New Roman" pitchFamily="18" charset="0"/>
              </a:rPr>
              <a:t>2</a:t>
            </a:r>
            <a:r>
              <a:rPr lang="pl-PL" sz="1500" dirty="0">
                <a:latin typeface="Times New Roman" pitchFamily="18" charset="0"/>
                <a:cs typeface="Times New Roman" pitchFamily="18" charset="0"/>
              </a:rPr>
              <a:t> Niewiasta odpowiedziała wężowi: "Owoce z drzew tego ogrodu jeść możemy, </a:t>
            </a:r>
            <a:r>
              <a:rPr lang="pl-PL" sz="1500" baseline="30000" dirty="0">
                <a:latin typeface="Times New Roman" pitchFamily="18" charset="0"/>
                <a:cs typeface="Times New Roman" pitchFamily="18" charset="0"/>
              </a:rPr>
              <a:t>3</a:t>
            </a:r>
            <a:r>
              <a:rPr lang="pl-PL" sz="1500" dirty="0">
                <a:latin typeface="Times New Roman" pitchFamily="18" charset="0"/>
                <a:cs typeface="Times New Roman" pitchFamily="18" charset="0"/>
              </a:rPr>
              <a:t> tylko o owocach z drzewa, które jest w środku ogrodu, Bóg powiedział: Nie wolno wam jeść z niego, a nawet go dotykać, abyście nie pomarli". </a:t>
            </a:r>
            <a:r>
              <a:rPr lang="pl-PL" sz="1500" baseline="30000" dirty="0">
                <a:latin typeface="Times New Roman" pitchFamily="18" charset="0"/>
                <a:cs typeface="Times New Roman" pitchFamily="18" charset="0"/>
              </a:rPr>
              <a:t>4</a:t>
            </a:r>
            <a:r>
              <a:rPr lang="pl-PL" sz="1500" dirty="0">
                <a:latin typeface="Times New Roman" pitchFamily="18" charset="0"/>
                <a:cs typeface="Times New Roman" pitchFamily="18" charset="0"/>
              </a:rPr>
              <a:t> Wtedy rzekł wąż do niewiasty: "Na pewno nie umrzecie! </a:t>
            </a:r>
            <a:r>
              <a:rPr lang="pl-PL" sz="1500" baseline="30000" dirty="0">
                <a:latin typeface="Times New Roman" pitchFamily="18" charset="0"/>
                <a:cs typeface="Times New Roman" pitchFamily="18" charset="0"/>
              </a:rPr>
              <a:t>5</a:t>
            </a:r>
            <a:r>
              <a:rPr lang="pl-PL" sz="1500" dirty="0">
                <a:latin typeface="Times New Roman" pitchFamily="18" charset="0"/>
                <a:cs typeface="Times New Roman" pitchFamily="18" charset="0"/>
              </a:rPr>
              <a:t> Ale wie Bóg, że gdy spożyjecie owoc z tego drzewa, otworzą się wam oczy i tak jak Bóg będziecie znali dobro i zło". </a:t>
            </a:r>
            <a:r>
              <a:rPr lang="pl-PL" sz="1500" dirty="0" smtClean="0">
                <a:latin typeface="Times New Roman" pitchFamily="18" charset="0"/>
                <a:cs typeface="Times New Roman" pitchFamily="18" charset="0"/>
              </a:rPr>
              <a:t> </a:t>
            </a:r>
            <a:r>
              <a:rPr lang="pl-PL" sz="1500" baseline="30000" dirty="0" smtClean="0">
                <a:latin typeface="Times New Roman" pitchFamily="18" charset="0"/>
                <a:cs typeface="Times New Roman" pitchFamily="18" charset="0"/>
              </a:rPr>
              <a:t>6</a:t>
            </a:r>
            <a:r>
              <a:rPr lang="pl-PL" sz="1500" dirty="0">
                <a:latin typeface="Times New Roman" pitchFamily="18" charset="0"/>
                <a:cs typeface="Times New Roman" pitchFamily="18" charset="0"/>
              </a:rPr>
              <a:t> Wtedy niewiasta spostrzegła, że drzewo to ma owoce dobre do jedzenia, że jest ono rozkoszą dla oczu i że owoce tego drzewa nadają się do zdobycia wiedzy. Zerwała zatem z niego owoc, skosztowała i dała swemu mężowi, który był z nią: a on zjadł. </a:t>
            </a:r>
            <a:r>
              <a:rPr lang="pl-PL" sz="1500" baseline="30000" dirty="0">
                <a:latin typeface="Times New Roman" pitchFamily="18" charset="0"/>
                <a:cs typeface="Times New Roman" pitchFamily="18" charset="0"/>
              </a:rPr>
              <a:t>7</a:t>
            </a:r>
            <a:r>
              <a:rPr lang="pl-PL" sz="1500" dirty="0">
                <a:latin typeface="Times New Roman" pitchFamily="18" charset="0"/>
                <a:cs typeface="Times New Roman" pitchFamily="18" charset="0"/>
              </a:rPr>
              <a:t> A wtedy otworzyły się im obojgu oczy i poznali, że są nadzy; spletli więc gałązki figowe i zrobili sobie przepaski</a:t>
            </a:r>
            <a:r>
              <a:rPr lang="pl-PL" sz="1500" dirty="0" smtClean="0">
                <a:latin typeface="Times New Roman" pitchFamily="18" charset="0"/>
                <a:cs typeface="Times New Roman" pitchFamily="18" charset="0"/>
              </a:rPr>
              <a:t>.</a:t>
            </a:r>
          </a:p>
          <a:p>
            <a:pPr algn="r"/>
            <a:r>
              <a:rPr lang="pl-PL" sz="1500" dirty="0" smtClean="0">
                <a:latin typeface="Times New Roman" pitchFamily="18" charset="0"/>
                <a:cs typeface="Times New Roman" pitchFamily="18" charset="0"/>
                <a:hlinkClick r:id="rId4"/>
              </a:rPr>
              <a:t>Rdz 3,1- 7</a:t>
            </a:r>
            <a:endParaRPr lang="pl-PL" sz="1500" dirty="0">
              <a:latin typeface="Times New Roman" pitchFamily="18" charset="0"/>
              <a:cs typeface="Times New Roman" pitchFamily="18" charset="0"/>
            </a:endParaRPr>
          </a:p>
        </p:txBody>
      </p:sp>
      <p:sp>
        <p:nvSpPr>
          <p:cNvPr id="6" name="Prostokąt 5"/>
          <p:cNvSpPr/>
          <p:nvPr/>
        </p:nvSpPr>
        <p:spPr>
          <a:xfrm>
            <a:off x="4788024" y="6093296"/>
            <a:ext cx="1641796" cy="246221"/>
          </a:xfrm>
          <a:prstGeom prst="rect">
            <a:avLst/>
          </a:prstGeom>
        </p:spPr>
        <p:txBody>
          <a:bodyPr wrap="none">
            <a:spAutoFit/>
          </a:bodyPr>
          <a:lstStyle/>
          <a:p>
            <a:r>
              <a:rPr lang="pl-PL" sz="1000" dirty="0" smtClean="0">
                <a:latin typeface="Times New Roman" pitchFamily="18" charset="0"/>
                <a:cs typeface="Times New Roman" pitchFamily="18" charset="0"/>
              </a:rPr>
              <a:t>Fot. </a:t>
            </a:r>
            <a:r>
              <a:rPr lang="pl-PL" sz="1000" dirty="0" err="1" smtClean="0">
                <a:latin typeface="Times New Roman" pitchFamily="18" charset="0"/>
                <a:cs typeface="Times New Roman" pitchFamily="18" charset="0"/>
              </a:rPr>
              <a:t>Darlla</a:t>
            </a:r>
            <a:r>
              <a:rPr lang="pl-PL" sz="1000" dirty="0" smtClean="0">
                <a:latin typeface="Times New Roman" pitchFamily="18" charset="0"/>
                <a:cs typeface="Times New Roman" pitchFamily="18" charset="0"/>
              </a:rPr>
              <a:t> V.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latin typeface="Times New Roman" pitchFamily="18" charset="0"/>
                <a:cs typeface="Times New Roman" pitchFamily="18" charset="0"/>
              </a:rPr>
              <a:t>Teologia grzechu pierworodnego</a:t>
            </a:r>
            <a:br>
              <a:rPr lang="pl-PL" dirty="0" smtClean="0">
                <a:latin typeface="Times New Roman" pitchFamily="18" charset="0"/>
                <a:cs typeface="Times New Roman" pitchFamily="18" charset="0"/>
              </a:rPr>
            </a:br>
            <a:r>
              <a:rPr lang="pl-PL" sz="1700" dirty="0" smtClean="0">
                <a:latin typeface="Times New Roman" pitchFamily="18" charset="0"/>
                <a:cs typeface="Times New Roman" pitchFamily="18" charset="0"/>
              </a:rPr>
              <a:t>Podręcznik str. 33</a:t>
            </a:r>
            <a:endParaRPr lang="pl-PL" sz="1700" dirty="0">
              <a:latin typeface="Times New Roman" pitchFamily="18" charset="0"/>
              <a:cs typeface="Times New Roman" pitchFamily="18" charset="0"/>
            </a:endParaRPr>
          </a:p>
        </p:txBody>
      </p:sp>
      <p:sp>
        <p:nvSpPr>
          <p:cNvPr id="3" name="Symbol zastępczy tekstu 2"/>
          <p:cNvSpPr>
            <a:spLocks noGrp="1"/>
          </p:cNvSpPr>
          <p:nvPr>
            <p:ph type="body" idx="1"/>
          </p:nvPr>
        </p:nvSpPr>
        <p:spPr>
          <a:xfrm>
            <a:off x="395536" y="1412776"/>
            <a:ext cx="4040188" cy="639762"/>
          </a:xfrm>
        </p:spPr>
        <p:txBody>
          <a:bodyPr/>
          <a:lstStyle/>
          <a:p>
            <a:pPr algn="ctr"/>
            <a:r>
              <a:rPr lang="pl-PL" b="0" dirty="0" smtClean="0">
                <a:latin typeface="Times New Roman" pitchFamily="18" charset="0"/>
                <a:cs typeface="Times New Roman" pitchFamily="18" charset="0"/>
                <a:hlinkClick r:id="rId3"/>
              </a:rPr>
              <a:t>KKK 397-398</a:t>
            </a:r>
            <a:endParaRPr lang="pl-PL" b="0" dirty="0">
              <a:latin typeface="Times New Roman" pitchFamily="18" charset="0"/>
              <a:cs typeface="Times New Roman" pitchFamily="18" charset="0"/>
            </a:endParaRPr>
          </a:p>
        </p:txBody>
      </p:sp>
      <p:sp>
        <p:nvSpPr>
          <p:cNvPr id="4" name="Symbol zastępczy zawartości 3"/>
          <p:cNvSpPr>
            <a:spLocks noGrp="1"/>
          </p:cNvSpPr>
          <p:nvPr>
            <p:ph sz="half" idx="2"/>
          </p:nvPr>
        </p:nvSpPr>
        <p:spPr>
          <a:xfrm>
            <a:off x="0" y="2174875"/>
            <a:ext cx="4497388" cy="3951288"/>
          </a:xfrm>
        </p:spPr>
        <p:txBody>
          <a:bodyPr>
            <a:noAutofit/>
          </a:bodyPr>
          <a:lstStyle/>
          <a:p>
            <a:pPr algn="just">
              <a:buNone/>
            </a:pPr>
            <a:r>
              <a:rPr lang="pl-PL" sz="1600" dirty="0" smtClean="0">
                <a:latin typeface="Times New Roman" pitchFamily="18" charset="0"/>
                <a:cs typeface="Times New Roman" pitchFamily="18" charset="0"/>
              </a:rPr>
              <a:t>397 Człowiek - kuszony przez diabła - pozwolił, by zamarło w jego sercu zaufanie do Stwórcy  , i nadużywając swojej wolności, okazał nieposłuszeństwo przykazaniu Bożemu. Na tym polegał pierwszy grzech człowieka. W następstwie tego faktu każdy grzech będzie nieposłuszeństwem wobec Boga i brakiem zaufania do Jego dobroci.</a:t>
            </a:r>
          </a:p>
          <a:p>
            <a:pPr algn="just">
              <a:buNone/>
            </a:pPr>
            <a:r>
              <a:rPr lang="pl-PL" sz="1600" dirty="0" smtClean="0">
                <a:latin typeface="Times New Roman" pitchFamily="18" charset="0"/>
                <a:cs typeface="Times New Roman" pitchFamily="18" charset="0"/>
              </a:rPr>
              <a:t>398 Popełniając ten grzech, człowiek przedłożył siebie nad Boga, a przez to wzgardził Bogiem; wybrał siebie samego przeciw Bogu, przeciw wymaganiom swego stanu jako stworzenia, a zarazem przeciw swemu dobru. Stworzony w stanie świętości, człowiek był przeznaczony do pełnego "przebóstwienia" przez Boga w chwale. Zwiedziony przez diabła, chciał "być jak Bóg" </a:t>
            </a:r>
            <a:r>
              <a:rPr lang="pl-PL" sz="1600"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ale "bez Boga i ponad Bogiem, a nie według Boga"</a:t>
            </a:r>
            <a:endParaRPr lang="pl-PL" sz="1600" dirty="0">
              <a:latin typeface="Times New Roman" pitchFamily="18" charset="0"/>
              <a:cs typeface="Times New Roman" pitchFamily="18" charset="0"/>
            </a:endParaRPr>
          </a:p>
        </p:txBody>
      </p:sp>
      <p:sp>
        <p:nvSpPr>
          <p:cNvPr id="5" name="Symbol zastępczy tekstu 4"/>
          <p:cNvSpPr>
            <a:spLocks noGrp="1"/>
          </p:cNvSpPr>
          <p:nvPr>
            <p:ph type="body" sz="quarter" idx="3"/>
          </p:nvPr>
        </p:nvSpPr>
        <p:spPr>
          <a:xfrm>
            <a:off x="4644008" y="1412776"/>
            <a:ext cx="4041775" cy="639762"/>
          </a:xfrm>
        </p:spPr>
        <p:txBody>
          <a:bodyPr/>
          <a:lstStyle/>
          <a:p>
            <a:pPr algn="ctr"/>
            <a:r>
              <a:rPr lang="pl-PL" b="0" dirty="0" smtClean="0">
                <a:latin typeface="Times New Roman" pitchFamily="18" charset="0"/>
                <a:cs typeface="Times New Roman" pitchFamily="18" charset="0"/>
                <a:hlinkClick r:id="rId3"/>
              </a:rPr>
              <a:t>KKK 402</a:t>
            </a:r>
            <a:endParaRPr lang="pl-PL" b="0" dirty="0">
              <a:latin typeface="Times New Roman" pitchFamily="18" charset="0"/>
              <a:cs typeface="Times New Roman" pitchFamily="18" charset="0"/>
            </a:endParaRPr>
          </a:p>
        </p:txBody>
      </p:sp>
      <p:sp>
        <p:nvSpPr>
          <p:cNvPr id="6" name="Symbol zastępczy zawartości 5"/>
          <p:cNvSpPr>
            <a:spLocks noGrp="1"/>
          </p:cNvSpPr>
          <p:nvPr>
            <p:ph sz="quarter" idx="4"/>
          </p:nvPr>
        </p:nvSpPr>
        <p:spPr>
          <a:xfrm>
            <a:off x="4355977" y="2060848"/>
            <a:ext cx="4788024" cy="3951288"/>
          </a:xfrm>
        </p:spPr>
        <p:txBody>
          <a:bodyPr>
            <a:noAutofit/>
          </a:bodyPr>
          <a:lstStyle/>
          <a:p>
            <a:pPr algn="just">
              <a:buNone/>
            </a:pPr>
            <a:r>
              <a:rPr lang="pl-PL" sz="1500" dirty="0" smtClean="0">
                <a:latin typeface="Times New Roman" pitchFamily="18" charset="0"/>
                <a:cs typeface="Times New Roman" pitchFamily="18" charset="0"/>
              </a:rPr>
              <a:t>404 W jaki sposób grzech Adama stał się grzechem wszystkich jego potomków? Cały rodzaj ludzki jest w Adamie </a:t>
            </a:r>
            <a:r>
              <a:rPr lang="pl-PL" sz="1500" dirty="0" err="1" smtClean="0">
                <a:latin typeface="Times New Roman" pitchFamily="18" charset="0"/>
                <a:cs typeface="Times New Roman" pitchFamily="18" charset="0"/>
              </a:rPr>
              <a:t>sicut</a:t>
            </a:r>
            <a:r>
              <a:rPr lang="pl-PL" sz="1500" dirty="0" smtClean="0">
                <a:latin typeface="Times New Roman" pitchFamily="18" charset="0"/>
                <a:cs typeface="Times New Roman" pitchFamily="18" charset="0"/>
              </a:rPr>
              <a:t> </a:t>
            </a:r>
            <a:r>
              <a:rPr lang="pl-PL" sz="1500" dirty="0" err="1" smtClean="0">
                <a:latin typeface="Times New Roman" pitchFamily="18" charset="0"/>
                <a:cs typeface="Times New Roman" pitchFamily="18" charset="0"/>
              </a:rPr>
              <a:t>unum</a:t>
            </a:r>
            <a:r>
              <a:rPr lang="pl-PL" sz="1500" dirty="0" smtClean="0">
                <a:latin typeface="Times New Roman" pitchFamily="18" charset="0"/>
                <a:cs typeface="Times New Roman" pitchFamily="18" charset="0"/>
              </a:rPr>
              <a:t> </a:t>
            </a:r>
            <a:r>
              <a:rPr lang="pl-PL" sz="1500" dirty="0" err="1" smtClean="0">
                <a:latin typeface="Times New Roman" pitchFamily="18" charset="0"/>
                <a:cs typeface="Times New Roman" pitchFamily="18" charset="0"/>
              </a:rPr>
              <a:t>corpus</a:t>
            </a:r>
            <a:r>
              <a:rPr lang="pl-PL" sz="1500" dirty="0" smtClean="0">
                <a:latin typeface="Times New Roman" pitchFamily="18" charset="0"/>
                <a:cs typeface="Times New Roman" pitchFamily="18" charset="0"/>
              </a:rPr>
              <a:t> </a:t>
            </a:r>
            <a:r>
              <a:rPr lang="pl-PL" sz="1500" dirty="0" err="1" smtClean="0">
                <a:latin typeface="Times New Roman" pitchFamily="18" charset="0"/>
                <a:cs typeface="Times New Roman" pitchFamily="18" charset="0"/>
              </a:rPr>
              <a:t>unius</a:t>
            </a:r>
            <a:r>
              <a:rPr lang="pl-PL" sz="1500" dirty="0" smtClean="0">
                <a:latin typeface="Times New Roman" pitchFamily="18" charset="0"/>
                <a:cs typeface="Times New Roman" pitchFamily="18" charset="0"/>
              </a:rPr>
              <a:t> </a:t>
            </a:r>
            <a:r>
              <a:rPr lang="pl-PL" sz="1500" dirty="0" err="1" smtClean="0">
                <a:latin typeface="Times New Roman" pitchFamily="18" charset="0"/>
                <a:cs typeface="Times New Roman" pitchFamily="18" charset="0"/>
              </a:rPr>
              <a:t>hominis</a:t>
            </a:r>
            <a:r>
              <a:rPr lang="pl-PL" sz="1500" dirty="0" smtClean="0">
                <a:latin typeface="Times New Roman" pitchFamily="18" charset="0"/>
                <a:cs typeface="Times New Roman" pitchFamily="18" charset="0"/>
              </a:rPr>
              <a:t> - "jak jedno ciało jednego człowieka". Przez tę "jedność rodzaju ludzkiego" wszyscy ludzie są uwikłani w grzech Adama, jak wszyscy są objęci sprawiedliwością Chrystusa. Przekazywanie grzechu pierworodnego jest jednak tajemnicą, której nie możemy w pełni zrozumieć. Wiemy z Objawienia, że Adam otrzymał świętość i sprawiedliwość pierwotną nie dla siebie samego, ale dla całej natury ludzkiej; ulegając kusicielowi, Adam i Ewa popełnili grzech osobisty, ale ten grzech dotyka natury ludzkiej, którą będą przekazywać w stanie upadku. Grzech będzie przekazywany całej ludzkości przez zrodzenie, to znaczy przez przekazywanie natury ludzkiej pozbawionej pierwotnej świętości i sprawiedliwości. Dlatego grzech pierworodny jest nazywany "grzechem" w sposób analogiczny; jest grzechem "zaciągniętym", a nie "popełnionym", jest stanem, a nie aktem.</a:t>
            </a:r>
            <a:endParaRPr lang="pl-PL" sz="15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kutki grzechu pierworodnego.jpg"/>
          <p:cNvPicPr>
            <a:picLocks noGrp="1" noChangeAspect="1"/>
          </p:cNvPicPr>
          <p:nvPr>
            <p:ph idx="1"/>
          </p:nvPr>
        </p:nvPicPr>
        <p:blipFill>
          <a:blip r:embed="rId3" cstate="print"/>
          <a:stretch>
            <a:fillRect/>
          </a:stretch>
        </p:blipFill>
        <p:spPr>
          <a:xfrm>
            <a:off x="2627784" y="1988840"/>
            <a:ext cx="3867150" cy="2571750"/>
          </a:xfrm>
          <a:prstGeom prst="ellipse">
            <a:avLst/>
          </a:prstGeom>
          <a:ln>
            <a:noFill/>
          </a:ln>
          <a:effectLst>
            <a:softEdge rad="112500"/>
          </a:effectLst>
        </p:spPr>
      </p:pic>
      <p:pic>
        <p:nvPicPr>
          <p:cNvPr id="5" name="Obraz 4" descr="Fotolia_46931199_XS.jpg"/>
          <p:cNvPicPr>
            <a:picLocks noChangeAspect="1"/>
          </p:cNvPicPr>
          <p:nvPr/>
        </p:nvPicPr>
        <p:blipFill>
          <a:blip r:embed="rId4" cstate="print"/>
          <a:stretch>
            <a:fillRect/>
          </a:stretch>
        </p:blipFill>
        <p:spPr>
          <a:xfrm>
            <a:off x="2915816" y="4293096"/>
            <a:ext cx="3241363" cy="21507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pole tekstowe 5"/>
          <p:cNvSpPr txBox="1"/>
          <p:nvPr/>
        </p:nvSpPr>
        <p:spPr>
          <a:xfrm>
            <a:off x="3635896" y="6611779"/>
            <a:ext cx="2448272"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Ariene</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pic>
        <p:nvPicPr>
          <p:cNvPr id="8" name="Obraz 7" descr="Fotolia_39147763_XS.jpg"/>
          <p:cNvPicPr>
            <a:picLocks noChangeAspect="1"/>
          </p:cNvPicPr>
          <p:nvPr/>
        </p:nvPicPr>
        <p:blipFill>
          <a:blip r:embed="rId5" cstate="print"/>
          <a:stretch>
            <a:fillRect/>
          </a:stretch>
        </p:blipFill>
        <p:spPr>
          <a:xfrm>
            <a:off x="3059832" y="260648"/>
            <a:ext cx="2800285" cy="1869058"/>
          </a:xfrm>
          <a:prstGeom prst="ellipse">
            <a:avLst/>
          </a:prstGeom>
          <a:ln>
            <a:noFill/>
          </a:ln>
          <a:effectLst>
            <a:softEdge rad="112500"/>
          </a:effectLst>
        </p:spPr>
      </p:pic>
      <p:sp>
        <p:nvSpPr>
          <p:cNvPr id="9" name="pole tekstowe 8"/>
          <p:cNvSpPr txBox="1"/>
          <p:nvPr/>
        </p:nvSpPr>
        <p:spPr>
          <a:xfrm>
            <a:off x="3563888" y="1988840"/>
            <a:ext cx="2016224"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goodluz</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pic>
        <p:nvPicPr>
          <p:cNvPr id="10" name="Obraz 9" descr="Fotolia_13295786_XS.jpg"/>
          <p:cNvPicPr>
            <a:picLocks noChangeAspect="1"/>
          </p:cNvPicPr>
          <p:nvPr/>
        </p:nvPicPr>
        <p:blipFill>
          <a:blip r:embed="rId6" cstate="print"/>
          <a:stretch>
            <a:fillRect/>
          </a:stretch>
        </p:blipFill>
        <p:spPr>
          <a:xfrm>
            <a:off x="611560" y="1772816"/>
            <a:ext cx="2037360" cy="30524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pole tekstowe 10"/>
          <p:cNvSpPr txBox="1"/>
          <p:nvPr/>
        </p:nvSpPr>
        <p:spPr>
          <a:xfrm>
            <a:off x="683568" y="4941168"/>
            <a:ext cx="1656184" cy="246221"/>
          </a:xfrm>
          <a:prstGeom prst="rect">
            <a:avLst/>
          </a:prstGeom>
          <a:noFill/>
        </p:spPr>
        <p:txBody>
          <a:bodyPr wrap="square" rtlCol="0">
            <a:spAutoFit/>
          </a:bodyPr>
          <a:lstStyle/>
          <a:p>
            <a:pPr algn="just"/>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DoctorKan</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pic>
        <p:nvPicPr>
          <p:cNvPr id="12" name="Obraz 11" descr="Fotolia_3010033_XS.jpg"/>
          <p:cNvPicPr>
            <a:picLocks noChangeAspect="1"/>
          </p:cNvPicPr>
          <p:nvPr/>
        </p:nvPicPr>
        <p:blipFill>
          <a:blip r:embed="rId7" cstate="print"/>
          <a:stretch>
            <a:fillRect/>
          </a:stretch>
        </p:blipFill>
        <p:spPr>
          <a:xfrm>
            <a:off x="6660232" y="1988840"/>
            <a:ext cx="2069466" cy="3064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pole tekstowe 12"/>
          <p:cNvSpPr txBox="1"/>
          <p:nvPr/>
        </p:nvSpPr>
        <p:spPr>
          <a:xfrm>
            <a:off x="6588224" y="5229200"/>
            <a:ext cx="223224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Syda</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Productions</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Jak uwzględniać w codziennym życiu skutki grzechu pierworodnego?</a:t>
            </a:r>
            <a:endParaRPr lang="pl-PL" dirty="0">
              <a:latin typeface="Times New Roman" pitchFamily="18" charset="0"/>
              <a:cs typeface="Times New Roman" pitchFamily="18" charset="0"/>
            </a:endParaRPr>
          </a:p>
        </p:txBody>
      </p:sp>
      <p:pic>
        <p:nvPicPr>
          <p:cNvPr id="5" name="Symbol zastępczy zawartości 4" descr="Fotolia_12129258_XS.jpg"/>
          <p:cNvPicPr>
            <a:picLocks noGrp="1" noChangeAspect="1"/>
          </p:cNvPicPr>
          <p:nvPr>
            <p:ph sz="half" idx="1"/>
          </p:nvPr>
        </p:nvPicPr>
        <p:blipFill>
          <a:blip r:embed="rId3" cstate="print"/>
          <a:stretch>
            <a:fillRect/>
          </a:stretch>
        </p:blipFill>
        <p:spPr>
          <a:xfrm>
            <a:off x="966066" y="1600200"/>
            <a:ext cx="3020867" cy="4525963"/>
          </a:xfrm>
          <a:prstGeom prst="ellipse">
            <a:avLst/>
          </a:prstGeom>
          <a:ln>
            <a:noFill/>
          </a:ln>
          <a:effectLst>
            <a:softEdge rad="112500"/>
          </a:effectLst>
        </p:spPr>
      </p:pic>
      <p:sp>
        <p:nvSpPr>
          <p:cNvPr id="4" name="Symbol zastępczy zawartości 3"/>
          <p:cNvSpPr>
            <a:spLocks noGrp="1"/>
          </p:cNvSpPr>
          <p:nvPr>
            <p:ph sz="half" idx="2"/>
          </p:nvPr>
        </p:nvSpPr>
        <p:spPr/>
        <p:txBody>
          <a:bodyPr>
            <a:normAutofit fontScale="62500" lnSpcReduction="20000"/>
          </a:bodyPr>
          <a:lstStyle/>
          <a:p>
            <a:pPr algn="just">
              <a:buNone/>
            </a:pPr>
            <a:r>
              <a:rPr lang="pl-PL" dirty="0" smtClean="0">
                <a:latin typeface="Times New Roman" pitchFamily="18" charset="0"/>
                <a:cs typeface="Times New Roman" pitchFamily="18" charset="0"/>
                <a:hlinkClick r:id="rId4"/>
              </a:rPr>
              <a:t>KKK 407</a:t>
            </a:r>
            <a:r>
              <a:rPr lang="pl-PL" dirty="0" smtClean="0">
                <a:latin typeface="Times New Roman" pitchFamily="18" charset="0"/>
                <a:cs typeface="Times New Roman" pitchFamily="18" charset="0"/>
              </a:rPr>
              <a:t> Nauka o grzechu pierworodnym - związana z nauką o Odkupieniu przez Chrystusa - daje jasne spojrzenie na sytuację człowieka i jego działanie w świecie. Przez grzech pierwszych rodziców diabeł uzyskał pewnego rodzaju panowanie nad człowiekiem, chociaż człowiek pozostaje wolny. Grzech pierworodny pociąga za sobą "niewolę pod panowaniem tego, który ma władzę śmierci, to jest diabła" . Nieuwzględnianie tego, że człowiek ma naturę zranioną, skłonną do zła, jest powodem wielkich błędów w dziedzinie wychowania, polityki, działalności społecznej i obyczajów.</a:t>
            </a:r>
            <a:endParaRPr lang="pl-PL" dirty="0">
              <a:latin typeface="Times New Roman" pitchFamily="18" charset="0"/>
              <a:cs typeface="Times New Roman" pitchFamily="18" charset="0"/>
            </a:endParaRPr>
          </a:p>
        </p:txBody>
      </p:sp>
      <p:sp>
        <p:nvSpPr>
          <p:cNvPr id="6" name="Prostokąt 5"/>
          <p:cNvSpPr/>
          <p:nvPr/>
        </p:nvSpPr>
        <p:spPr>
          <a:xfrm>
            <a:off x="1187624" y="6165304"/>
            <a:ext cx="1882247" cy="246221"/>
          </a:xfrm>
          <a:prstGeom prst="rect">
            <a:avLst/>
          </a:prstGeom>
        </p:spPr>
        <p:txBody>
          <a:bodyPr wrap="none">
            <a:spAutoFit/>
          </a:bodyPr>
          <a:lstStyle/>
          <a:p>
            <a:pPr algn="ctr"/>
            <a:r>
              <a:rPr lang="pl-PL" sz="1000" dirty="0">
                <a:latin typeface="Times New Roman" pitchFamily="18" charset="0"/>
                <a:cs typeface="Times New Roman" pitchFamily="18" charset="0"/>
              </a:rPr>
              <a:t>Fot. © </a:t>
            </a:r>
            <a:r>
              <a:rPr lang="pl-PL" sz="1000" dirty="0" err="1">
                <a:latin typeface="Times New Roman" pitchFamily="18" charset="0"/>
                <a:cs typeface="Times New Roman" pitchFamily="18" charset="0"/>
              </a:rPr>
              <a:t>Soleilphoto</a:t>
            </a:r>
            <a:r>
              <a:rPr lang="pl-PL" sz="1000" dirty="0">
                <a:latin typeface="Times New Roman" pitchFamily="18" charset="0"/>
                <a:cs typeface="Times New Roman" pitchFamily="18" charset="0"/>
              </a:rPr>
              <a:t> – </a:t>
            </a:r>
            <a:r>
              <a:rPr lang="pl-PL" sz="1000" dirty="0" err="1">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Lekarstwo na grzech</a:t>
            </a:r>
            <a:endParaRPr lang="pl-PL" dirty="0">
              <a:latin typeface="Times New Roman" pitchFamily="18" charset="0"/>
              <a:cs typeface="Times New Roman" pitchFamily="18" charset="0"/>
            </a:endParaRPr>
          </a:p>
        </p:txBody>
      </p:sp>
      <p:sp>
        <p:nvSpPr>
          <p:cNvPr id="3" name="Symbol zastępczy zawartości 2"/>
          <p:cNvSpPr>
            <a:spLocks noGrp="1"/>
          </p:cNvSpPr>
          <p:nvPr>
            <p:ph sz="half" idx="1"/>
          </p:nvPr>
        </p:nvSpPr>
        <p:spPr>
          <a:xfrm>
            <a:off x="251520" y="1600200"/>
            <a:ext cx="4244280" cy="4525963"/>
          </a:xfrm>
        </p:spPr>
        <p:txBody>
          <a:bodyPr>
            <a:noAutofit/>
          </a:bodyPr>
          <a:lstStyle/>
          <a:p>
            <a:pPr algn="just">
              <a:buNone/>
            </a:pPr>
            <a:r>
              <a:rPr lang="pl-PL" sz="1900" dirty="0" smtClean="0">
                <a:latin typeface="Times New Roman" pitchFamily="18" charset="0"/>
                <a:cs typeface="Times New Roman" pitchFamily="18" charset="0"/>
                <a:hlinkClick r:id="rId3"/>
              </a:rPr>
              <a:t>KKK 1250</a:t>
            </a:r>
            <a:r>
              <a:rPr lang="pl-PL" sz="1900" dirty="0" smtClean="0">
                <a:latin typeface="Times New Roman" pitchFamily="18" charset="0"/>
                <a:cs typeface="Times New Roman" pitchFamily="18" charset="0"/>
              </a:rPr>
              <a:t> Dzieci, rodząc się z upadłą i skażoną grzechem pierworodnym naturą, również potrzebują nowego narodzenia w chrzcie (Por. Sobór Trydencki: DS 1514), aby zostały wyzwolone z mocy ciemności i przeniesione do Królestwa wolności dzieci Bożych (Por. Kol 1, 12-14), do którego są powołani wszyscy ludzie. Czysta darmowość łaski zbawienia jest szczególnie widoczna przy chrzcie dzieci. Gdyby Kościół i rodzice nie dopuszczali dziecka do chrztu zaraz po urodzeniu, pozbawialiby je bezcennej łaski stania się dzieckiem Bożym38KPK, kan. 867; KKKW, kan. 681; 686, § 1).</a:t>
            </a:r>
            <a:endParaRPr lang="pl-PL" sz="1900" dirty="0">
              <a:latin typeface="Times New Roman" pitchFamily="18" charset="0"/>
              <a:cs typeface="Times New Roman" pitchFamily="18" charset="0"/>
            </a:endParaRPr>
          </a:p>
        </p:txBody>
      </p:sp>
      <p:pic>
        <p:nvPicPr>
          <p:cNvPr id="5" name="Symbol zastępczy zawartości 4" descr="Fotolia_5569515_XS.jpg"/>
          <p:cNvPicPr>
            <a:picLocks noGrp="1" noChangeAspect="1"/>
          </p:cNvPicPr>
          <p:nvPr>
            <p:ph sz="half" idx="2"/>
          </p:nvPr>
        </p:nvPicPr>
        <p:blipFill>
          <a:blip r:embed="rId4" cstate="print"/>
          <a:stretch>
            <a:fillRect/>
          </a:stretch>
        </p:blipFill>
        <p:spPr>
          <a:xfrm>
            <a:off x="4648200" y="2515394"/>
            <a:ext cx="4038600" cy="2695575"/>
          </a:xfrm>
        </p:spPr>
      </p:pic>
      <p:sp>
        <p:nvSpPr>
          <p:cNvPr id="6" name="Prostokąt 5"/>
          <p:cNvSpPr/>
          <p:nvPr/>
        </p:nvSpPr>
        <p:spPr>
          <a:xfrm>
            <a:off x="4572000" y="5373216"/>
            <a:ext cx="4572000" cy="246221"/>
          </a:xfrm>
          <a:prstGeom prst="rect">
            <a:avLst/>
          </a:prstGeom>
        </p:spPr>
        <p:txBody>
          <a:bodyPr>
            <a:spAutoFit/>
          </a:bodyPr>
          <a:lstStyle/>
          <a:p>
            <a:r>
              <a:rPr lang="pl-PL" sz="1000" dirty="0" smtClean="0">
                <a:latin typeface="Times New Roman" pitchFamily="18" charset="0"/>
                <a:cs typeface="Times New Roman" pitchFamily="18" charset="0"/>
              </a:rPr>
              <a:t>Fot. © </a:t>
            </a:r>
            <a:r>
              <a:rPr lang="pl-PL" sz="1000" dirty="0" err="1" smtClean="0">
                <a:latin typeface="Times New Roman" pitchFamily="18" charset="0"/>
                <a:cs typeface="Times New Roman" pitchFamily="18" charset="0"/>
              </a:rPr>
              <a:t>federico</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igea</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Notatka</a:t>
            </a:r>
            <a:br>
              <a:rPr lang="pl-PL" dirty="0" smtClean="0">
                <a:latin typeface="Times New Roman" pitchFamily="18" charset="0"/>
                <a:cs typeface="Times New Roman" pitchFamily="18" charset="0"/>
              </a:rPr>
            </a:br>
            <a:r>
              <a:rPr lang="pl-PL" sz="1500" dirty="0" smtClean="0">
                <a:latin typeface="Times New Roman" pitchFamily="18" charset="0"/>
                <a:cs typeface="Times New Roman" pitchFamily="18" charset="0"/>
              </a:rPr>
              <a:t>(</a:t>
            </a:r>
            <a:r>
              <a:rPr lang="pl-PL" sz="1500" dirty="0" err="1" smtClean="0">
                <a:latin typeface="Times New Roman" pitchFamily="18" charset="0"/>
                <a:cs typeface="Times New Roman" pitchFamily="18" charset="0"/>
                <a:hlinkClick r:id="rId3"/>
              </a:rPr>
              <a:t>Youcat</a:t>
            </a:r>
            <a:r>
              <a:rPr lang="pl-PL" sz="1500" dirty="0" smtClean="0">
                <a:latin typeface="Times New Roman" pitchFamily="18" charset="0"/>
                <a:cs typeface="Times New Roman" pitchFamily="18" charset="0"/>
                <a:hlinkClick r:id="rId3"/>
              </a:rPr>
              <a:t> 63</a:t>
            </a:r>
            <a:r>
              <a:rPr lang="pl-PL" sz="1500" dirty="0" smtClean="0">
                <a:latin typeface="Times New Roman" pitchFamily="18" charset="0"/>
                <a:cs typeface="Times New Roman" pitchFamily="18" charset="0"/>
              </a:rPr>
              <a:t>)</a:t>
            </a:r>
            <a:endParaRPr lang="pl-PL" sz="1500"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70000" lnSpcReduction="20000"/>
          </a:bodyPr>
          <a:lstStyle/>
          <a:p>
            <a:pPr algn="just">
              <a:buNone/>
            </a:pPr>
            <a:r>
              <a:rPr lang="pl-PL" dirty="0" smtClean="0">
                <a:latin typeface="Times New Roman" pitchFamily="18" charset="0"/>
                <a:cs typeface="Times New Roman" pitchFamily="18" charset="0"/>
              </a:rPr>
              <a:t>Grzech we właściwym sensie jest ponoszoną osobiście winą. Wyrażenie „grzech pierworodny" nie oznacza osobistego grzechu, lecz kondycję ludzką pozbawioną pierwotnej świętości i sprawiedliwości, z jaką rodzi się każdy człowiek, zanim jeszcze zgrzeszy z własnej </a:t>
            </a:r>
            <a:r>
              <a:rPr lang="pl-PL" dirty="0" smtClean="0">
                <a:latin typeface="Times New Roman" pitchFamily="18" charset="0"/>
                <a:cs typeface="Times New Roman" pitchFamily="18" charset="0"/>
              </a:rPr>
              <a:t>woli.</a:t>
            </a:r>
          </a:p>
          <a:p>
            <a:pPr algn="just">
              <a:buNone/>
            </a:pPr>
            <a:r>
              <a:rPr lang="pl-PL" dirty="0" smtClean="0">
                <a:latin typeface="Times New Roman" pitchFamily="18" charset="0"/>
                <a:cs typeface="Times New Roman" pitchFamily="18" charset="0"/>
              </a:rPr>
              <a:t>Odnośnie </a:t>
            </a:r>
            <a:r>
              <a:rPr lang="pl-PL" dirty="0" smtClean="0">
                <a:latin typeface="Times New Roman" pitchFamily="18" charset="0"/>
                <a:cs typeface="Times New Roman" pitchFamily="18" charset="0"/>
              </a:rPr>
              <a:t>do grzechu pierworodnego, mówi Benedykt XVI, należy wiedzieć, „że wszyscy nosimy w sobie kroplę trucizny tego myślenia, które zostaje obrazowo przedstawione w KSIĘDZE RODZAJU (...) Człowiek nie ufa Bogu. Skuszony słowami węża, podejrzewa, że (...) Bóg jest konkurentem, który ogranicza naszą wolność, i że dopiero wtedy jesteśmy w pełni ludźmi, gdy odstawimy Boga na dalszy plan (...) Człowiek nie chce swojego istnienia i pełni życia otrzymywać od Boga (...) I przez to, że tak czyni, zawierza się kłamstwu zamiast prawdzie i tym samym opiera swoje życie na pustce, na śmierci" (Benedykt XVI, 8.12.2005 r.)</a:t>
            </a:r>
            <a:endParaRPr lang="pl-PL"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745</Words>
  <Application>Microsoft Office PowerPoint</Application>
  <PresentationFormat>Pokaz na ekranie (4:3)</PresentationFormat>
  <Paragraphs>38</Paragraphs>
  <Slides>8</Slides>
  <Notes>8</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Grzech pierworodny</vt:lpstr>
      <vt:lpstr>„Znamię Kaina” (od 2.25 do 8.50, 45.00 – 47.00,  1.05.00 – 1.07.00)</vt:lpstr>
      <vt:lpstr>Na początku tak nie było…</vt:lpstr>
      <vt:lpstr>Teologia grzechu pierworodnego Podręcznik str. 33</vt:lpstr>
      <vt:lpstr>Slajd 5</vt:lpstr>
      <vt:lpstr>Jak uwzględniać w codziennym życiu skutki grzechu pierworodnego?</vt:lpstr>
      <vt:lpstr>Lekarstwo na grzech</vt:lpstr>
      <vt:lpstr>Notatka (Youcat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Grzech pierworodny</dc:title>
  <dc:creator>Mirco</dc:creator>
  <cp:lastModifiedBy>Mirco</cp:lastModifiedBy>
  <cp:revision>7</cp:revision>
  <dcterms:created xsi:type="dcterms:W3CDTF">2013-10-21T07:03:36Z</dcterms:created>
  <dcterms:modified xsi:type="dcterms:W3CDTF">2013-10-22T20:00:50Z</dcterms:modified>
</cp:coreProperties>
</file>